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handoutMasterIdLst>
    <p:handoutMasterId r:id="rId26"/>
  </p:handoutMasterIdLst>
  <p:sldIdLst>
    <p:sldId id="256" r:id="rId2"/>
    <p:sldId id="257" r:id="rId3"/>
    <p:sldId id="262" r:id="rId4"/>
    <p:sldId id="258" r:id="rId5"/>
    <p:sldId id="282" r:id="rId6"/>
    <p:sldId id="260" r:id="rId7"/>
    <p:sldId id="261" r:id="rId8"/>
    <p:sldId id="263" r:id="rId9"/>
    <p:sldId id="280" r:id="rId10"/>
    <p:sldId id="264" r:id="rId11"/>
    <p:sldId id="266" r:id="rId12"/>
    <p:sldId id="278" r:id="rId13"/>
    <p:sldId id="281" r:id="rId14"/>
    <p:sldId id="277" r:id="rId15"/>
    <p:sldId id="279" r:id="rId16"/>
    <p:sldId id="267" r:id="rId17"/>
    <p:sldId id="268" r:id="rId18"/>
    <p:sldId id="269" r:id="rId19"/>
    <p:sldId id="270" r:id="rId20"/>
    <p:sldId id="271" r:id="rId21"/>
    <p:sldId id="272" r:id="rId22"/>
    <p:sldId id="273" r:id="rId23"/>
    <p:sldId id="274"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27" autoAdjust="0"/>
    <p:restoredTop sz="91192" autoAdjust="0"/>
  </p:normalViewPr>
  <p:slideViewPr>
    <p:cSldViewPr snapToGrid="0">
      <p:cViewPr varScale="1">
        <p:scale>
          <a:sx n="82" d="100"/>
          <a:sy n="82" d="100"/>
        </p:scale>
        <p:origin x="521" y="48"/>
      </p:cViewPr>
      <p:guideLst/>
    </p:cSldViewPr>
  </p:slideViewPr>
  <p:outlineViewPr>
    <p:cViewPr>
      <p:scale>
        <a:sx n="33" d="100"/>
        <a:sy n="33" d="100"/>
      </p:scale>
      <p:origin x="0" y="-2637"/>
    </p:cViewPr>
  </p:outlineViewPr>
  <p:notesTextViewPr>
    <p:cViewPr>
      <p:scale>
        <a:sx n="1" d="1"/>
        <a:sy n="1" d="1"/>
      </p:scale>
      <p:origin x="0" y="0"/>
    </p:cViewPr>
  </p:notesTextViewPr>
  <p:notesViewPr>
    <p:cSldViewPr snapToGrid="0">
      <p:cViewPr varScale="1">
        <p:scale>
          <a:sx n="68" d="100"/>
          <a:sy n="68" d="100"/>
        </p:scale>
        <p:origin x="2873" y="31"/>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AE632449-67E6-F135-5E7F-F2674D242C1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30062207-801A-EEA1-5BE8-802799D12F4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EA56CCF-50FC-4CB8-930E-05A5BA9C247C}" type="datetimeFigureOut">
              <a:rPr lang="zh-CN" altLang="en-US" smtClean="0"/>
              <a:t>2023/8/20</a:t>
            </a:fld>
            <a:endParaRPr lang="zh-CN" altLang="en-US"/>
          </a:p>
        </p:txBody>
      </p:sp>
      <p:sp>
        <p:nvSpPr>
          <p:cNvPr id="4" name="页脚占位符 3">
            <a:extLst>
              <a:ext uri="{FF2B5EF4-FFF2-40B4-BE49-F238E27FC236}">
                <a16:creationId xmlns:a16="http://schemas.microsoft.com/office/drawing/2014/main" id="{67386A00-07C2-89F5-F1F1-CEFC218C190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9BCC126B-BCFE-430B-D69E-D259DCCC3D8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79C9ED0-D8B3-4BAA-BA47-C7747C39D5E9}" type="slidenum">
              <a:rPr lang="zh-CN" altLang="en-US" smtClean="0"/>
              <a:t>‹#›</a:t>
            </a:fld>
            <a:endParaRPr lang="zh-CN" altLang="en-US"/>
          </a:p>
        </p:txBody>
      </p:sp>
    </p:spTree>
    <p:extLst>
      <p:ext uri="{BB962C8B-B14F-4D97-AF65-F5344CB8AC3E}">
        <p14:creationId xmlns:p14="http://schemas.microsoft.com/office/powerpoint/2010/main" val="3614398688"/>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2.png>
</file>

<file path=ppt/media/image3.png>
</file>

<file path=ppt/media/image4.sv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72A678-2E6E-496E-A908-A5B1856F5465}" type="datetimeFigureOut">
              <a:rPr lang="zh-CN" altLang="en-US" smtClean="0"/>
              <a:t>2023/8/20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9C5A6-4C1B-4159-82A5-0C4EE1C27CB6}" type="slidenum">
              <a:rPr lang="zh-CN" altLang="en-US" smtClean="0"/>
              <a:t>‹#›</a:t>
            </a:fld>
            <a:endParaRPr lang="zh-CN" altLang="en-US"/>
          </a:p>
        </p:txBody>
      </p:sp>
    </p:spTree>
    <p:extLst>
      <p:ext uri="{BB962C8B-B14F-4D97-AF65-F5344CB8AC3E}">
        <p14:creationId xmlns:p14="http://schemas.microsoft.com/office/powerpoint/2010/main" val="27682237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F59C5A6-4C1B-4159-82A5-0C4EE1C27CB6}" type="slidenum">
              <a:rPr lang="zh-CN" altLang="en-US" smtClean="0"/>
              <a:t>2</a:t>
            </a:fld>
            <a:endParaRPr lang="zh-CN" altLang="en-US"/>
          </a:p>
        </p:txBody>
      </p:sp>
    </p:spTree>
    <p:extLst>
      <p:ext uri="{BB962C8B-B14F-4D97-AF65-F5344CB8AC3E}">
        <p14:creationId xmlns:p14="http://schemas.microsoft.com/office/powerpoint/2010/main" val="9749325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第一周期读取</a:t>
            </a:r>
            <a:r>
              <a:rPr lang="en-US" altLang="zh-CN" dirty="0" err="1"/>
              <a:t>vindex</a:t>
            </a:r>
            <a:r>
              <a:rPr lang="zh-CN" altLang="en-US" dirty="0"/>
              <a:t>，根据</a:t>
            </a:r>
            <a:r>
              <a:rPr lang="en-US" altLang="zh-CN" dirty="0"/>
              <a:t>index</a:t>
            </a:r>
            <a:r>
              <a:rPr lang="zh-CN" altLang="en-US" dirty="0"/>
              <a:t>取出所有路的元信息和数据。第二周期读取</a:t>
            </a:r>
            <a:r>
              <a:rPr lang="en-US" altLang="zh-CN" dirty="0" err="1"/>
              <a:t>ptag</a:t>
            </a:r>
            <a:r>
              <a:rPr lang="zh-CN" altLang="en-US" dirty="0"/>
              <a:t>，与元信息的</a:t>
            </a:r>
            <a:r>
              <a:rPr lang="en-US" altLang="zh-CN" dirty="0"/>
              <a:t>tag</a:t>
            </a:r>
            <a:r>
              <a:rPr lang="zh-CN" altLang="en-US" dirty="0"/>
              <a:t>进行比较，选出对应某一路的数据或准备进入缺失状态。</a:t>
            </a:r>
            <a:endParaRPr lang="en-US" altLang="zh-CN" dirty="0"/>
          </a:p>
          <a:p>
            <a:r>
              <a:rPr lang="zh-CN" altLang="en-US" dirty="0"/>
              <a:t>我们注意到连续的两条访存指令访问相连的内存地址是很常见的操作，因此添加了</a:t>
            </a:r>
            <a:r>
              <a:rPr lang="zh-CN" altLang="en-US" sz="1200" dirty="0"/>
              <a:t>两条同行同类型的访存指令可同时执行的设计，提升访存性能。</a:t>
            </a:r>
            <a:endParaRPr lang="en-US" altLang="zh-CN" sz="1200" dirty="0"/>
          </a:p>
        </p:txBody>
      </p:sp>
      <p:sp>
        <p:nvSpPr>
          <p:cNvPr id="4" name="灯片编号占位符 3"/>
          <p:cNvSpPr>
            <a:spLocks noGrp="1"/>
          </p:cNvSpPr>
          <p:nvPr>
            <p:ph type="sldNum" sz="quarter" idx="5"/>
          </p:nvPr>
        </p:nvSpPr>
        <p:spPr/>
        <p:txBody>
          <a:bodyPr/>
          <a:lstStyle/>
          <a:p>
            <a:fld id="{AF59C5A6-4C1B-4159-82A5-0C4EE1C27CB6}" type="slidenum">
              <a:rPr lang="zh-CN" altLang="en-US" smtClean="0"/>
              <a:t>14</a:t>
            </a:fld>
            <a:endParaRPr lang="zh-CN" altLang="en-US"/>
          </a:p>
        </p:txBody>
      </p:sp>
    </p:spTree>
    <p:extLst>
      <p:ext uri="{BB962C8B-B14F-4D97-AF65-F5344CB8AC3E}">
        <p14:creationId xmlns:p14="http://schemas.microsoft.com/office/powerpoint/2010/main" val="39714511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应该要先做周期精确模拟器等，提前评估设计，敲定方案后再开始</a:t>
            </a:r>
            <a:r>
              <a:rPr lang="en-US" altLang="zh-CN" dirty="0"/>
              <a:t>RTL</a:t>
            </a:r>
            <a:r>
              <a:rPr lang="zh-CN" altLang="en-US"/>
              <a:t>开发。</a:t>
            </a:r>
          </a:p>
        </p:txBody>
      </p:sp>
      <p:sp>
        <p:nvSpPr>
          <p:cNvPr id="4" name="灯片编号占位符 3"/>
          <p:cNvSpPr>
            <a:spLocks noGrp="1"/>
          </p:cNvSpPr>
          <p:nvPr>
            <p:ph type="sldNum" sz="quarter" idx="5"/>
          </p:nvPr>
        </p:nvSpPr>
        <p:spPr/>
        <p:txBody>
          <a:bodyPr/>
          <a:lstStyle/>
          <a:p>
            <a:fld id="{AF59C5A6-4C1B-4159-82A5-0C4EE1C27CB6}" type="slidenum">
              <a:rPr lang="zh-CN" altLang="en-US" smtClean="0"/>
              <a:t>22</a:t>
            </a:fld>
            <a:endParaRPr lang="zh-CN" altLang="en-US"/>
          </a:p>
        </p:txBody>
      </p:sp>
    </p:spTree>
    <p:extLst>
      <p:ext uri="{BB962C8B-B14F-4D97-AF65-F5344CB8AC3E}">
        <p14:creationId xmlns:p14="http://schemas.microsoft.com/office/powerpoint/2010/main" val="36300204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F59C5A6-4C1B-4159-82A5-0C4EE1C27CB6}" type="slidenum">
              <a:rPr lang="zh-CN" altLang="en-US" smtClean="0"/>
              <a:t>23</a:t>
            </a:fld>
            <a:endParaRPr lang="zh-CN" altLang="en-US"/>
          </a:p>
        </p:txBody>
      </p:sp>
    </p:spTree>
    <p:extLst>
      <p:ext uri="{BB962C8B-B14F-4D97-AF65-F5344CB8AC3E}">
        <p14:creationId xmlns:p14="http://schemas.microsoft.com/office/powerpoint/2010/main" val="34954836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我们把</a:t>
            </a:r>
            <a:r>
              <a:rPr lang="en-US" altLang="zh-CN" dirty="0"/>
              <a:t>IPC</a:t>
            </a:r>
            <a:r>
              <a:rPr lang="zh-CN" altLang="en-US" dirty="0"/>
              <a:t>的提升放在比较重要的位置，并且在测试中发现</a:t>
            </a:r>
            <a:r>
              <a:rPr lang="en-US" altLang="zh-CN" dirty="0"/>
              <a:t>load and use</a:t>
            </a:r>
            <a:r>
              <a:rPr lang="zh-CN" altLang="en-US" dirty="0"/>
              <a:t>阻塞对</a:t>
            </a:r>
            <a:r>
              <a:rPr lang="en-US" altLang="zh-CN" dirty="0"/>
              <a:t>IPC</a:t>
            </a:r>
            <a:r>
              <a:rPr lang="zh-CN" altLang="en-US" dirty="0"/>
              <a:t>有较大的影响，因此我们的主要</a:t>
            </a:r>
            <a:r>
              <a:rPr lang="zh-CN" altLang="en-US" sz="1200" dirty="0"/>
              <a:t>设计目标是</a:t>
            </a:r>
            <a:r>
              <a:rPr lang="zh-CN" altLang="en-US" sz="1200" dirty="0">
                <a:solidFill>
                  <a:srgbClr val="FF0000"/>
                </a:solidFill>
              </a:rPr>
              <a:t>尽可能挖掘指令双发的机会以及降低访存延迟。</a:t>
            </a:r>
            <a:endParaRPr lang="en-US" altLang="zh-CN" sz="1200" dirty="0">
              <a:solidFill>
                <a:srgbClr val="FF0000"/>
              </a:solidFill>
            </a:endParaRPr>
          </a:p>
          <a:p>
            <a:endParaRPr lang="zh-CN" altLang="en-US" dirty="0"/>
          </a:p>
        </p:txBody>
      </p:sp>
      <p:sp>
        <p:nvSpPr>
          <p:cNvPr id="4" name="灯片编号占位符 3"/>
          <p:cNvSpPr>
            <a:spLocks noGrp="1"/>
          </p:cNvSpPr>
          <p:nvPr>
            <p:ph type="sldNum" sz="quarter" idx="5"/>
          </p:nvPr>
        </p:nvSpPr>
        <p:spPr/>
        <p:txBody>
          <a:bodyPr/>
          <a:lstStyle/>
          <a:p>
            <a:fld id="{AF59C5A6-4C1B-4159-82A5-0C4EE1C27CB6}" type="slidenum">
              <a:rPr lang="zh-CN" altLang="en-US" smtClean="0"/>
              <a:t>4</a:t>
            </a:fld>
            <a:endParaRPr lang="zh-CN" altLang="en-US"/>
          </a:p>
        </p:txBody>
      </p:sp>
    </p:spTree>
    <p:extLst>
      <p:ext uri="{BB962C8B-B14F-4D97-AF65-F5344CB8AC3E}">
        <p14:creationId xmlns:p14="http://schemas.microsoft.com/office/powerpoint/2010/main" val="18490072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F59C5A6-4C1B-4159-82A5-0C4EE1C27CB6}" type="slidenum">
              <a:rPr lang="zh-CN" altLang="en-US" smtClean="0"/>
              <a:t>5</a:t>
            </a:fld>
            <a:endParaRPr lang="zh-CN" altLang="en-US"/>
          </a:p>
        </p:txBody>
      </p:sp>
    </p:spTree>
    <p:extLst>
      <p:ext uri="{BB962C8B-B14F-4D97-AF65-F5344CB8AC3E}">
        <p14:creationId xmlns:p14="http://schemas.microsoft.com/office/powerpoint/2010/main" val="19571069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我们的七级流水线构成是两个取指级、译码级、取操作数级、两个执行级和写回级。以指令队列为分界可以分为前端和后端。</a:t>
            </a:r>
            <a:endParaRPr lang="en-US" altLang="zh-CN" dirty="0"/>
          </a:p>
        </p:txBody>
      </p:sp>
      <p:sp>
        <p:nvSpPr>
          <p:cNvPr id="4" name="灯片编号占位符 3"/>
          <p:cNvSpPr>
            <a:spLocks noGrp="1"/>
          </p:cNvSpPr>
          <p:nvPr>
            <p:ph type="sldNum" sz="quarter" idx="5"/>
          </p:nvPr>
        </p:nvSpPr>
        <p:spPr/>
        <p:txBody>
          <a:bodyPr/>
          <a:lstStyle/>
          <a:p>
            <a:fld id="{AF59C5A6-4C1B-4159-82A5-0C4EE1C27CB6}" type="slidenum">
              <a:rPr lang="zh-CN" altLang="en-US" smtClean="0"/>
              <a:t>6</a:t>
            </a:fld>
            <a:endParaRPr lang="zh-CN" altLang="en-US"/>
          </a:p>
        </p:txBody>
      </p:sp>
    </p:spTree>
    <p:extLst>
      <p:ext uri="{BB962C8B-B14F-4D97-AF65-F5344CB8AC3E}">
        <p14:creationId xmlns:p14="http://schemas.microsoft.com/office/powerpoint/2010/main" val="8698274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1" dirty="0">
                <a:solidFill>
                  <a:srgbClr val="569CD6"/>
                </a:solidFill>
                <a:effectLst/>
                <a:latin typeface="Consolas" panose="020B0609020204030204" pitchFamily="49" charset="0"/>
              </a:rPr>
              <a:t>IF1 </a:t>
            </a:r>
            <a:r>
              <a:rPr lang="zh-CN" altLang="en-US" b="1" dirty="0">
                <a:solidFill>
                  <a:srgbClr val="569CD6"/>
                </a:solidFill>
                <a:effectLst/>
                <a:latin typeface="Consolas" panose="020B0609020204030204" pitchFamily="49" charset="0"/>
              </a:rPr>
              <a:t>取指</a:t>
            </a:r>
            <a:r>
              <a:rPr lang="en-US" altLang="zh-CN" b="1" dirty="0">
                <a:solidFill>
                  <a:srgbClr val="569CD6"/>
                </a:solidFill>
                <a:effectLst/>
                <a:latin typeface="Consolas" panose="020B0609020204030204" pitchFamily="49" charset="0"/>
              </a:rPr>
              <a:t>1</a:t>
            </a:r>
            <a:r>
              <a:rPr lang="zh-CN" altLang="en-US" b="0" dirty="0">
                <a:solidFill>
                  <a:srgbClr val="CCCCCC"/>
                </a:solidFill>
                <a:effectLst/>
                <a:latin typeface="Consolas" panose="020B0609020204030204" pitchFamily="49" charset="0"/>
              </a:rPr>
              <a:t> 向 </a:t>
            </a:r>
            <a:r>
              <a:rPr lang="en-US" altLang="zh-CN" b="0" dirty="0">
                <a:solidFill>
                  <a:srgbClr val="CCCCCC"/>
                </a:solidFill>
                <a:effectLst/>
                <a:latin typeface="Consolas" panose="020B0609020204030204" pitchFamily="49" charset="0"/>
              </a:rPr>
              <a:t>I-Cache </a:t>
            </a:r>
            <a:r>
              <a:rPr lang="zh-CN" altLang="en-US" b="0" dirty="0">
                <a:solidFill>
                  <a:srgbClr val="CCCCCC"/>
                </a:solidFill>
                <a:effectLst/>
                <a:latin typeface="Consolas" panose="020B0609020204030204" pitchFamily="49" charset="0"/>
              </a:rPr>
              <a:t>发出取指请求，同时进行分支预测。</a:t>
            </a:r>
            <a:br>
              <a:rPr lang="zh-CN" altLang="en-US" b="0" dirty="0">
                <a:solidFill>
                  <a:srgbClr val="CCCCCC"/>
                </a:solidFill>
                <a:effectLst/>
                <a:latin typeface="Consolas" panose="020B0609020204030204" pitchFamily="49" charset="0"/>
              </a:rPr>
            </a:br>
            <a:r>
              <a:rPr lang="en-US" altLang="zh-CN" b="1" dirty="0">
                <a:solidFill>
                  <a:srgbClr val="569CD6"/>
                </a:solidFill>
                <a:effectLst/>
                <a:latin typeface="Consolas" panose="020B0609020204030204" pitchFamily="49" charset="0"/>
              </a:rPr>
              <a:t>IF2 </a:t>
            </a:r>
            <a:r>
              <a:rPr lang="zh-CN" altLang="en-US" b="1" dirty="0">
                <a:solidFill>
                  <a:srgbClr val="569CD6"/>
                </a:solidFill>
                <a:effectLst/>
                <a:latin typeface="Consolas" panose="020B0609020204030204" pitchFamily="49" charset="0"/>
              </a:rPr>
              <a:t>取指</a:t>
            </a:r>
            <a:r>
              <a:rPr lang="en-US" altLang="zh-CN" b="1" dirty="0">
                <a:solidFill>
                  <a:srgbClr val="569CD6"/>
                </a:solidFill>
                <a:effectLst/>
                <a:latin typeface="Consolas" panose="020B0609020204030204" pitchFamily="49" charset="0"/>
              </a:rPr>
              <a:t>2</a:t>
            </a:r>
            <a:r>
              <a:rPr lang="zh-CN" altLang="en-US" b="0" dirty="0">
                <a:solidFill>
                  <a:srgbClr val="CCCCCC"/>
                </a:solidFill>
                <a:effectLst/>
                <a:latin typeface="Consolas" panose="020B0609020204030204" pitchFamily="49" charset="0"/>
              </a:rPr>
              <a:t> 从 </a:t>
            </a:r>
            <a:r>
              <a:rPr lang="en-US" altLang="zh-CN" b="0" dirty="0">
                <a:solidFill>
                  <a:srgbClr val="CCCCCC"/>
                </a:solidFill>
                <a:effectLst/>
                <a:latin typeface="Consolas" panose="020B0609020204030204" pitchFamily="49" charset="0"/>
              </a:rPr>
              <a:t>I-Cache </a:t>
            </a:r>
            <a:r>
              <a:rPr lang="zh-CN" altLang="en-US" b="0" dirty="0">
                <a:solidFill>
                  <a:srgbClr val="CCCCCC"/>
                </a:solidFill>
                <a:effectLst/>
                <a:latin typeface="Consolas" panose="020B0609020204030204" pitchFamily="49" charset="0"/>
              </a:rPr>
              <a:t>取出指令。</a:t>
            </a:r>
          </a:p>
          <a:p>
            <a:r>
              <a:rPr lang="en-US" altLang="zh-CN" b="1" dirty="0">
                <a:solidFill>
                  <a:srgbClr val="569CD6"/>
                </a:solidFill>
                <a:effectLst/>
                <a:latin typeface="Consolas" panose="020B0609020204030204" pitchFamily="49" charset="0"/>
              </a:rPr>
              <a:t>ID </a:t>
            </a:r>
            <a:r>
              <a:rPr lang="zh-CN" altLang="en-US" b="1" dirty="0">
                <a:solidFill>
                  <a:srgbClr val="569CD6"/>
                </a:solidFill>
                <a:effectLst/>
                <a:latin typeface="Consolas" panose="020B0609020204030204" pitchFamily="49" charset="0"/>
              </a:rPr>
              <a:t>译码</a:t>
            </a:r>
            <a:r>
              <a:rPr lang="zh-CN" altLang="en-US" b="0" dirty="0">
                <a:solidFill>
                  <a:srgbClr val="CCCCCC"/>
                </a:solidFill>
                <a:effectLst/>
                <a:latin typeface="Consolas" panose="020B0609020204030204" pitchFamily="49" charset="0"/>
              </a:rPr>
              <a:t> 进行译码并存入指令队列，同时处理无条件直接跳转。</a:t>
            </a:r>
          </a:p>
        </p:txBody>
      </p:sp>
      <p:sp>
        <p:nvSpPr>
          <p:cNvPr id="4" name="灯片编号占位符 3"/>
          <p:cNvSpPr>
            <a:spLocks noGrp="1"/>
          </p:cNvSpPr>
          <p:nvPr>
            <p:ph type="sldNum" sz="quarter" idx="5"/>
          </p:nvPr>
        </p:nvSpPr>
        <p:spPr/>
        <p:txBody>
          <a:bodyPr/>
          <a:lstStyle/>
          <a:p>
            <a:fld id="{AF59C5A6-4C1B-4159-82A5-0C4EE1C27CB6}" type="slidenum">
              <a:rPr lang="zh-CN" altLang="en-US" smtClean="0"/>
              <a:t>7</a:t>
            </a:fld>
            <a:endParaRPr lang="zh-CN" altLang="en-US"/>
          </a:p>
        </p:txBody>
      </p:sp>
    </p:spTree>
    <p:extLst>
      <p:ext uri="{BB962C8B-B14F-4D97-AF65-F5344CB8AC3E}">
        <p14:creationId xmlns:p14="http://schemas.microsoft.com/office/powerpoint/2010/main" val="33307503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1" dirty="0">
                <a:solidFill>
                  <a:srgbClr val="569CD6"/>
                </a:solidFill>
                <a:effectLst/>
                <a:latin typeface="Consolas" panose="020B0609020204030204" pitchFamily="49" charset="0"/>
              </a:rPr>
              <a:t>RO </a:t>
            </a:r>
            <a:r>
              <a:rPr lang="zh-CN" altLang="en-US" b="1" dirty="0">
                <a:solidFill>
                  <a:srgbClr val="569CD6"/>
                </a:solidFill>
                <a:effectLst/>
                <a:latin typeface="Consolas" panose="020B0609020204030204" pitchFamily="49" charset="0"/>
              </a:rPr>
              <a:t>读操作数</a:t>
            </a:r>
            <a:r>
              <a:rPr lang="zh-CN" altLang="en-US" b="0" dirty="0">
                <a:solidFill>
                  <a:srgbClr val="CCCCCC"/>
                </a:solidFill>
                <a:effectLst/>
                <a:latin typeface="Consolas" panose="020B0609020204030204" pitchFamily="49" charset="0"/>
              </a:rPr>
              <a:t> 从指令队列中取出指令，取操作数并进行双发射条件检查。如果两条指令都是 </a:t>
            </a:r>
            <a:r>
              <a:rPr lang="en-US" altLang="zh-CN" b="0" dirty="0">
                <a:solidFill>
                  <a:srgbClr val="CCCCCC"/>
                </a:solidFill>
                <a:effectLst/>
                <a:latin typeface="Consolas" panose="020B0609020204030204" pitchFamily="49" charset="0"/>
              </a:rPr>
              <a:t>ALU </a:t>
            </a:r>
            <a:r>
              <a:rPr lang="zh-CN" altLang="en-US" b="0" dirty="0">
                <a:solidFill>
                  <a:srgbClr val="CCCCCC"/>
                </a:solidFill>
                <a:effectLst/>
                <a:latin typeface="Consolas" panose="020B0609020204030204" pitchFamily="49" charset="0"/>
              </a:rPr>
              <a:t>运算且第二条指令依赖第一条指令，会将第二条指令标记为延迟执行。</a:t>
            </a:r>
            <a:br>
              <a:rPr lang="zh-CN" altLang="en-US" b="0" dirty="0">
                <a:solidFill>
                  <a:srgbClr val="CCCCCC"/>
                </a:solidFill>
                <a:effectLst/>
                <a:latin typeface="Consolas" panose="020B0609020204030204" pitchFamily="49" charset="0"/>
              </a:rPr>
            </a:br>
            <a:r>
              <a:rPr lang="en-US" altLang="zh-CN" b="1" dirty="0">
                <a:solidFill>
                  <a:srgbClr val="569CD6"/>
                </a:solidFill>
                <a:effectLst/>
                <a:latin typeface="Consolas" panose="020B0609020204030204" pitchFamily="49" charset="0"/>
              </a:rPr>
              <a:t>EX1 </a:t>
            </a:r>
            <a:r>
              <a:rPr lang="zh-CN" altLang="en-US" b="1" dirty="0">
                <a:solidFill>
                  <a:srgbClr val="569CD6"/>
                </a:solidFill>
                <a:effectLst/>
                <a:latin typeface="Consolas" panose="020B0609020204030204" pitchFamily="49" charset="0"/>
              </a:rPr>
              <a:t>执行</a:t>
            </a:r>
            <a:r>
              <a:rPr lang="en-US" altLang="zh-CN" b="1" dirty="0">
                <a:solidFill>
                  <a:srgbClr val="569CD6"/>
                </a:solidFill>
                <a:effectLst/>
                <a:latin typeface="Consolas" panose="020B0609020204030204" pitchFamily="49" charset="0"/>
              </a:rPr>
              <a:t>1</a:t>
            </a:r>
            <a:r>
              <a:rPr lang="zh-CN" altLang="en-US" b="0" dirty="0">
                <a:solidFill>
                  <a:srgbClr val="CCCCCC"/>
                </a:solidFill>
                <a:effectLst/>
                <a:latin typeface="Consolas" panose="020B0609020204030204" pitchFamily="49" charset="0"/>
              </a:rPr>
              <a:t> 根据 </a:t>
            </a:r>
            <a:r>
              <a:rPr lang="en-US" altLang="zh-CN" b="0" dirty="0">
                <a:solidFill>
                  <a:srgbClr val="CCCCCC"/>
                </a:solidFill>
                <a:effectLst/>
                <a:latin typeface="Consolas" panose="020B0609020204030204" pitchFamily="49" charset="0"/>
              </a:rPr>
              <a:t>RO </a:t>
            </a:r>
            <a:r>
              <a:rPr lang="zh-CN" altLang="en-US" b="0" dirty="0">
                <a:solidFill>
                  <a:srgbClr val="CCCCCC"/>
                </a:solidFill>
                <a:effectLst/>
                <a:latin typeface="Consolas" panose="020B0609020204030204" pitchFamily="49" charset="0"/>
              </a:rPr>
              <a:t>阶段的标记读取操作数，并根据指令类型使用相应的执行部件。这一阶段的两个</a:t>
            </a:r>
            <a:r>
              <a:rPr lang="en-US" altLang="zh-CN" b="0" dirty="0">
                <a:solidFill>
                  <a:srgbClr val="CCCCCC"/>
                </a:solidFill>
                <a:effectLst/>
                <a:latin typeface="Consolas" panose="020B0609020204030204" pitchFamily="49" charset="0"/>
              </a:rPr>
              <a:t>ALU </a:t>
            </a:r>
            <a:r>
              <a:rPr lang="zh-CN" altLang="en-US" b="0" dirty="0">
                <a:solidFill>
                  <a:srgbClr val="CCCCCC"/>
                </a:solidFill>
                <a:effectLst/>
                <a:latin typeface="Consolas" panose="020B0609020204030204" pitchFamily="49" charset="0"/>
              </a:rPr>
              <a:t>带有跳转功能。</a:t>
            </a:r>
            <a:br>
              <a:rPr lang="zh-CN" altLang="en-US" b="0" dirty="0">
                <a:solidFill>
                  <a:srgbClr val="CCCCCC"/>
                </a:solidFill>
                <a:effectLst/>
                <a:latin typeface="Consolas" panose="020B0609020204030204" pitchFamily="49" charset="0"/>
              </a:rPr>
            </a:br>
            <a:r>
              <a:rPr lang="en-US" altLang="zh-CN" b="1" dirty="0">
                <a:solidFill>
                  <a:srgbClr val="569CD6"/>
                </a:solidFill>
                <a:effectLst/>
                <a:latin typeface="Consolas" panose="020B0609020204030204" pitchFamily="49" charset="0"/>
              </a:rPr>
              <a:t>EX2 </a:t>
            </a:r>
            <a:r>
              <a:rPr lang="zh-CN" altLang="en-US" b="1" dirty="0">
                <a:solidFill>
                  <a:srgbClr val="569CD6"/>
                </a:solidFill>
                <a:effectLst/>
                <a:latin typeface="Consolas" panose="020B0609020204030204" pitchFamily="49" charset="0"/>
              </a:rPr>
              <a:t>执行</a:t>
            </a:r>
            <a:r>
              <a:rPr lang="en-US" altLang="zh-CN" b="1" dirty="0">
                <a:solidFill>
                  <a:srgbClr val="569CD6"/>
                </a:solidFill>
                <a:effectLst/>
                <a:latin typeface="Consolas" panose="020B0609020204030204" pitchFamily="49" charset="0"/>
              </a:rPr>
              <a:t>2</a:t>
            </a:r>
            <a:r>
              <a:rPr lang="zh-CN" altLang="en-US" b="0" dirty="0">
                <a:solidFill>
                  <a:srgbClr val="CCCCCC"/>
                </a:solidFill>
                <a:effectLst/>
                <a:latin typeface="Consolas" panose="020B0609020204030204" pitchFamily="49" charset="0"/>
              </a:rPr>
              <a:t> 对于标记为延迟执行的第二条 </a:t>
            </a:r>
            <a:r>
              <a:rPr lang="en-US" altLang="zh-CN" b="0" dirty="0">
                <a:solidFill>
                  <a:srgbClr val="CCCCCC"/>
                </a:solidFill>
                <a:effectLst/>
                <a:latin typeface="Consolas" panose="020B0609020204030204" pitchFamily="49" charset="0"/>
              </a:rPr>
              <a:t>ALU </a:t>
            </a:r>
            <a:r>
              <a:rPr lang="zh-CN" altLang="en-US" b="0" dirty="0">
                <a:solidFill>
                  <a:srgbClr val="CCCCCC"/>
                </a:solidFill>
                <a:effectLst/>
                <a:latin typeface="Consolas" panose="020B0609020204030204" pitchFamily="49" charset="0"/>
              </a:rPr>
              <a:t>指令，使用 </a:t>
            </a:r>
            <a:r>
              <a:rPr lang="en-US" altLang="zh-CN" b="0" dirty="0">
                <a:solidFill>
                  <a:srgbClr val="CCCCCC"/>
                </a:solidFill>
                <a:effectLst/>
                <a:latin typeface="Consolas" panose="020B0609020204030204" pitchFamily="49" charset="0"/>
              </a:rPr>
              <a:t>EX1 </a:t>
            </a:r>
            <a:r>
              <a:rPr lang="zh-CN" altLang="en-US" b="0" dirty="0">
                <a:solidFill>
                  <a:srgbClr val="CCCCCC"/>
                </a:solidFill>
                <a:effectLst/>
                <a:latin typeface="Consolas" panose="020B0609020204030204" pitchFamily="49" charset="0"/>
              </a:rPr>
              <a:t>阶段第一条指令的计算结果作为操作数计算。在该阶段等待两条指令均完成。乘法运算需要 </a:t>
            </a:r>
            <a:r>
              <a:rPr lang="en-US" altLang="zh-CN" b="0" dirty="0">
                <a:solidFill>
                  <a:srgbClr val="CCCCCC"/>
                </a:solidFill>
                <a:effectLst/>
                <a:latin typeface="Consolas" panose="020B0609020204030204" pitchFamily="49" charset="0"/>
              </a:rPr>
              <a:t>2 </a:t>
            </a:r>
            <a:r>
              <a:rPr lang="zh-CN" altLang="en-US" b="0" dirty="0">
                <a:solidFill>
                  <a:srgbClr val="CCCCCC"/>
                </a:solidFill>
                <a:effectLst/>
                <a:latin typeface="Consolas" panose="020B0609020204030204" pitchFamily="49" charset="0"/>
              </a:rPr>
              <a:t>个周期，故在 </a:t>
            </a:r>
            <a:r>
              <a:rPr lang="en-US" altLang="zh-CN" b="0" dirty="0">
                <a:solidFill>
                  <a:srgbClr val="CCCCCC"/>
                </a:solidFill>
                <a:effectLst/>
                <a:latin typeface="Consolas" panose="020B0609020204030204" pitchFamily="49" charset="0"/>
              </a:rPr>
              <a:t>EX2 </a:t>
            </a:r>
            <a:r>
              <a:rPr lang="zh-CN" altLang="en-US" b="0" dirty="0">
                <a:solidFill>
                  <a:srgbClr val="CCCCCC"/>
                </a:solidFill>
                <a:effectLst/>
                <a:latin typeface="Consolas" panose="020B0609020204030204" pitchFamily="49" charset="0"/>
              </a:rPr>
              <a:t>需要停顿一个周期；除法运算共需要 </a:t>
            </a:r>
            <a:r>
              <a:rPr lang="en-US" altLang="zh-CN" b="0" dirty="0">
                <a:solidFill>
                  <a:srgbClr val="CCCCCC"/>
                </a:solidFill>
                <a:effectLst/>
                <a:latin typeface="Consolas" panose="020B0609020204030204" pitchFamily="49" charset="0"/>
              </a:rPr>
              <a:t>34 </a:t>
            </a:r>
            <a:r>
              <a:rPr lang="zh-CN" altLang="en-US" b="0" dirty="0">
                <a:solidFill>
                  <a:srgbClr val="CCCCCC"/>
                </a:solidFill>
                <a:effectLst/>
                <a:latin typeface="Consolas" panose="020B0609020204030204" pitchFamily="49" charset="0"/>
              </a:rPr>
              <a:t>个周期，故在 </a:t>
            </a:r>
            <a:r>
              <a:rPr lang="en-US" altLang="zh-CN" b="0" dirty="0">
                <a:solidFill>
                  <a:srgbClr val="CCCCCC"/>
                </a:solidFill>
                <a:effectLst/>
                <a:latin typeface="Consolas" panose="020B0609020204030204" pitchFamily="49" charset="0"/>
              </a:rPr>
              <a:t>EX2 </a:t>
            </a:r>
            <a:r>
              <a:rPr lang="zh-CN" altLang="en-US" b="0" dirty="0">
                <a:solidFill>
                  <a:srgbClr val="CCCCCC"/>
                </a:solidFill>
                <a:effectLst/>
                <a:latin typeface="Consolas" panose="020B0609020204030204" pitchFamily="49" charset="0"/>
              </a:rPr>
              <a:t>需要停顿 </a:t>
            </a:r>
            <a:r>
              <a:rPr lang="en-US" altLang="zh-CN" b="0" dirty="0">
                <a:solidFill>
                  <a:srgbClr val="CCCCCC"/>
                </a:solidFill>
                <a:effectLst/>
                <a:latin typeface="Consolas" panose="020B0609020204030204" pitchFamily="49" charset="0"/>
              </a:rPr>
              <a:t>33 </a:t>
            </a:r>
            <a:r>
              <a:rPr lang="zh-CN" altLang="en-US" b="0" dirty="0">
                <a:solidFill>
                  <a:srgbClr val="CCCCCC"/>
                </a:solidFill>
                <a:effectLst/>
                <a:latin typeface="Consolas" panose="020B0609020204030204" pitchFamily="49" charset="0"/>
              </a:rPr>
              <a:t>个周期；访存指令在 </a:t>
            </a:r>
            <a:r>
              <a:rPr lang="en-US" altLang="zh-CN" b="0" dirty="0">
                <a:solidFill>
                  <a:srgbClr val="CCCCCC"/>
                </a:solidFill>
                <a:effectLst/>
                <a:latin typeface="Consolas" panose="020B0609020204030204" pitchFamily="49" charset="0"/>
              </a:rPr>
              <a:t>Cache</a:t>
            </a:r>
            <a:r>
              <a:rPr lang="zh-CN" altLang="en-US" b="0" dirty="0">
                <a:solidFill>
                  <a:srgbClr val="CCCCCC"/>
                </a:solidFill>
                <a:effectLst/>
                <a:latin typeface="Consolas" panose="020B0609020204030204" pitchFamily="49" charset="0"/>
              </a:rPr>
              <a:t>命中的情况下不需要停顿，未命中则需要等待总线响应。在该阶段还进行 </a:t>
            </a:r>
            <a:r>
              <a:rPr lang="en-US" altLang="zh-CN" b="0" dirty="0">
                <a:solidFill>
                  <a:srgbClr val="CCCCCC"/>
                </a:solidFill>
                <a:effectLst/>
                <a:latin typeface="Consolas" panose="020B0609020204030204" pitchFamily="49" charset="0"/>
              </a:rPr>
              <a:t>CSR </a:t>
            </a:r>
            <a:r>
              <a:rPr lang="zh-CN" altLang="en-US" b="0" dirty="0">
                <a:solidFill>
                  <a:srgbClr val="CCCCCC"/>
                </a:solidFill>
                <a:effectLst/>
                <a:latin typeface="Consolas" panose="020B0609020204030204" pitchFamily="49" charset="0"/>
              </a:rPr>
              <a:t>操作和异常处理。</a:t>
            </a:r>
            <a:br>
              <a:rPr lang="zh-CN" altLang="en-US" b="0" dirty="0">
                <a:solidFill>
                  <a:srgbClr val="CCCCCC"/>
                </a:solidFill>
                <a:effectLst/>
                <a:latin typeface="Consolas" panose="020B0609020204030204" pitchFamily="49" charset="0"/>
              </a:rPr>
            </a:br>
            <a:r>
              <a:rPr lang="en-US" altLang="zh-CN" b="1" dirty="0">
                <a:solidFill>
                  <a:srgbClr val="569CD6"/>
                </a:solidFill>
                <a:effectLst/>
                <a:latin typeface="Consolas" panose="020B0609020204030204" pitchFamily="49" charset="0"/>
              </a:rPr>
              <a:t>WB </a:t>
            </a:r>
            <a:r>
              <a:rPr lang="zh-CN" altLang="en-US" b="1" dirty="0">
                <a:solidFill>
                  <a:srgbClr val="569CD6"/>
                </a:solidFill>
                <a:effectLst/>
                <a:latin typeface="Consolas" panose="020B0609020204030204" pitchFamily="49" charset="0"/>
              </a:rPr>
              <a:t>写回</a:t>
            </a:r>
            <a:r>
              <a:rPr lang="zh-CN" altLang="en-US" b="0" dirty="0">
                <a:solidFill>
                  <a:srgbClr val="CCCCCC"/>
                </a:solidFill>
                <a:effectLst/>
                <a:latin typeface="Consolas" panose="020B0609020204030204" pitchFamily="49" charset="0"/>
              </a:rPr>
              <a:t> 将计算结果写回寄存器堆，更新分支方向预测器。当一条指令提前完成时会将 </a:t>
            </a:r>
            <a:r>
              <a:rPr lang="en-US" altLang="zh-CN" b="0" dirty="0">
                <a:solidFill>
                  <a:srgbClr val="CCCCCC"/>
                </a:solidFill>
                <a:effectLst/>
                <a:latin typeface="Consolas" panose="020B0609020204030204" pitchFamily="49" charset="0"/>
              </a:rPr>
              <a:t>WB </a:t>
            </a:r>
            <a:r>
              <a:rPr lang="zh-CN" altLang="en-US" b="0" dirty="0">
                <a:solidFill>
                  <a:srgbClr val="CCCCCC"/>
                </a:solidFill>
                <a:effectLst/>
                <a:latin typeface="Consolas" panose="020B0609020204030204" pitchFamily="49" charset="0"/>
              </a:rPr>
              <a:t>阶段寄存器作为缓存等待另一条指令完成。</a:t>
            </a:r>
          </a:p>
          <a:p>
            <a:endParaRPr lang="zh-CN" altLang="en-US" dirty="0"/>
          </a:p>
        </p:txBody>
      </p:sp>
      <p:sp>
        <p:nvSpPr>
          <p:cNvPr id="4" name="灯片编号占位符 3"/>
          <p:cNvSpPr>
            <a:spLocks noGrp="1"/>
          </p:cNvSpPr>
          <p:nvPr>
            <p:ph type="sldNum" sz="quarter" idx="5"/>
          </p:nvPr>
        </p:nvSpPr>
        <p:spPr/>
        <p:txBody>
          <a:bodyPr/>
          <a:lstStyle/>
          <a:p>
            <a:fld id="{AF59C5A6-4C1B-4159-82A5-0C4EE1C27CB6}" type="slidenum">
              <a:rPr lang="zh-CN" altLang="en-US" smtClean="0"/>
              <a:t>8</a:t>
            </a:fld>
            <a:endParaRPr lang="zh-CN" altLang="en-US"/>
          </a:p>
        </p:txBody>
      </p:sp>
    </p:spTree>
    <p:extLst>
      <p:ext uri="{BB962C8B-B14F-4D97-AF65-F5344CB8AC3E}">
        <p14:creationId xmlns:p14="http://schemas.microsoft.com/office/powerpoint/2010/main" val="29903455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dirty="0">
                <a:solidFill>
                  <a:srgbClr val="CCCCCC"/>
                </a:solidFill>
                <a:effectLst/>
                <a:latin typeface="Consolas" panose="020B0609020204030204" pitchFamily="49" charset="0"/>
              </a:rPr>
              <a:t>如果操作数在寄存器堆、 </a:t>
            </a:r>
            <a:r>
              <a:rPr lang="en-US" altLang="zh-CN" b="0" dirty="0">
                <a:solidFill>
                  <a:srgbClr val="CCCCCC"/>
                </a:solidFill>
                <a:effectLst/>
                <a:latin typeface="Consolas" panose="020B0609020204030204" pitchFamily="49" charset="0"/>
              </a:rPr>
              <a:t>WB </a:t>
            </a:r>
            <a:r>
              <a:rPr lang="zh-CN" altLang="en-US" b="0" dirty="0">
                <a:solidFill>
                  <a:srgbClr val="CCCCCC"/>
                </a:solidFill>
                <a:effectLst/>
                <a:latin typeface="Consolas" panose="020B0609020204030204" pitchFamily="49" charset="0"/>
              </a:rPr>
              <a:t>阶段寄存器或是某个 </a:t>
            </a:r>
            <a:r>
              <a:rPr lang="en-US" altLang="zh-CN" b="0" dirty="0">
                <a:solidFill>
                  <a:srgbClr val="CCCCCC"/>
                </a:solidFill>
                <a:effectLst/>
                <a:latin typeface="Consolas" panose="020B0609020204030204" pitchFamily="49" charset="0"/>
              </a:rPr>
              <a:t>ALU </a:t>
            </a:r>
            <a:r>
              <a:rPr lang="zh-CN" altLang="en-US" b="0" dirty="0">
                <a:solidFill>
                  <a:srgbClr val="CCCCCC"/>
                </a:solidFill>
                <a:effectLst/>
                <a:latin typeface="Consolas" panose="020B0609020204030204" pitchFamily="49" charset="0"/>
              </a:rPr>
              <a:t>的运算结果，则</a:t>
            </a:r>
            <a:r>
              <a:rPr lang="zh-CN" altLang="en-US" dirty="0"/>
              <a:t>直接前递到 </a:t>
            </a:r>
            <a:r>
              <a:rPr lang="en-US" altLang="zh-CN" dirty="0"/>
              <a:t>RO </a:t>
            </a:r>
            <a:r>
              <a:rPr lang="zh-CN" altLang="en-US" dirty="0"/>
              <a:t>阶段</a:t>
            </a:r>
            <a:r>
              <a:rPr lang="zh-CN" altLang="en-US" b="0" dirty="0">
                <a:solidFill>
                  <a:srgbClr val="CCCCCC"/>
                </a:solidFill>
                <a:effectLst/>
                <a:latin typeface="Consolas" panose="020B0609020204030204" pitchFamily="49" charset="0"/>
              </a:rPr>
              <a:t>。而</a:t>
            </a:r>
            <a:r>
              <a:rPr lang="zh-CN" altLang="en-US" dirty="0"/>
              <a:t>访存的结果在 </a:t>
            </a:r>
            <a:r>
              <a:rPr lang="en-US" altLang="zh-CN" dirty="0"/>
              <a:t>RO </a:t>
            </a:r>
            <a:r>
              <a:rPr lang="zh-CN" altLang="en-US" dirty="0"/>
              <a:t>阶段进行预测并前递到 </a:t>
            </a:r>
            <a:r>
              <a:rPr lang="en-US" altLang="zh-CN" dirty="0"/>
              <a:t>EX1 </a:t>
            </a:r>
            <a:r>
              <a:rPr lang="zh-CN" altLang="en-US" dirty="0"/>
              <a:t>阶段。</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出于时序考虑，访存指令的基地址寄存器只能在</a:t>
            </a:r>
            <a:r>
              <a:rPr lang="en-US" altLang="zh-CN" dirty="0"/>
              <a:t>ID</a:t>
            </a:r>
            <a:r>
              <a:rPr lang="zh-CN" altLang="en-US" dirty="0"/>
              <a:t>阶段前递，不允许在 </a:t>
            </a:r>
            <a:r>
              <a:rPr lang="en-US" altLang="zh-CN" dirty="0"/>
              <a:t>EX1 </a:t>
            </a:r>
            <a:r>
              <a:rPr lang="zh-CN" altLang="en-US" dirty="0"/>
              <a:t>阶段前递。</a:t>
            </a:r>
            <a:endParaRPr lang="en-US" altLang="zh-CN" dirty="0"/>
          </a:p>
        </p:txBody>
      </p:sp>
      <p:sp>
        <p:nvSpPr>
          <p:cNvPr id="4" name="灯片编号占位符 3"/>
          <p:cNvSpPr>
            <a:spLocks noGrp="1"/>
          </p:cNvSpPr>
          <p:nvPr>
            <p:ph type="sldNum" sz="quarter" idx="5"/>
          </p:nvPr>
        </p:nvSpPr>
        <p:spPr/>
        <p:txBody>
          <a:bodyPr/>
          <a:lstStyle/>
          <a:p>
            <a:fld id="{AF59C5A6-4C1B-4159-82A5-0C4EE1C27CB6}" type="slidenum">
              <a:rPr lang="zh-CN" altLang="en-US" smtClean="0"/>
              <a:t>9</a:t>
            </a:fld>
            <a:endParaRPr lang="zh-CN" altLang="en-US"/>
          </a:p>
        </p:txBody>
      </p:sp>
    </p:spTree>
    <p:extLst>
      <p:ext uri="{BB962C8B-B14F-4D97-AF65-F5344CB8AC3E}">
        <p14:creationId xmlns:p14="http://schemas.microsoft.com/office/powerpoint/2010/main" val="28048613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F59C5A6-4C1B-4159-82A5-0C4EE1C27CB6}" type="slidenum">
              <a:rPr lang="zh-CN" altLang="en-US" smtClean="0"/>
              <a:t>10</a:t>
            </a:fld>
            <a:endParaRPr lang="zh-CN" altLang="en-US"/>
          </a:p>
        </p:txBody>
      </p:sp>
    </p:spTree>
    <p:extLst>
      <p:ext uri="{BB962C8B-B14F-4D97-AF65-F5344CB8AC3E}">
        <p14:creationId xmlns:p14="http://schemas.microsoft.com/office/powerpoint/2010/main" val="6786934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在输入端记录下一条指令写哪个</a:t>
            </a:r>
            <a:r>
              <a:rPr lang="en-US" altLang="zh-CN" dirty="0"/>
              <a:t>bank</a:t>
            </a:r>
            <a:r>
              <a:rPr lang="zh-CN" altLang="en-US" dirty="0"/>
              <a:t>，在输出端记录下一条指令从哪个</a:t>
            </a:r>
            <a:r>
              <a:rPr lang="en-US" altLang="zh-CN" dirty="0"/>
              <a:t>bank</a:t>
            </a:r>
            <a:r>
              <a:rPr lang="zh-CN" altLang="en-US" dirty="0"/>
              <a:t>取。</a:t>
            </a:r>
          </a:p>
        </p:txBody>
      </p:sp>
      <p:sp>
        <p:nvSpPr>
          <p:cNvPr id="4" name="灯片编号占位符 3"/>
          <p:cNvSpPr>
            <a:spLocks noGrp="1"/>
          </p:cNvSpPr>
          <p:nvPr>
            <p:ph type="sldNum" sz="quarter" idx="5"/>
          </p:nvPr>
        </p:nvSpPr>
        <p:spPr/>
        <p:txBody>
          <a:bodyPr/>
          <a:lstStyle/>
          <a:p>
            <a:fld id="{AF59C5A6-4C1B-4159-82A5-0C4EE1C27CB6}" type="slidenum">
              <a:rPr lang="zh-CN" altLang="en-US" smtClean="0"/>
              <a:t>12</a:t>
            </a:fld>
            <a:endParaRPr lang="zh-CN" altLang="en-US"/>
          </a:p>
        </p:txBody>
      </p:sp>
    </p:spTree>
    <p:extLst>
      <p:ext uri="{BB962C8B-B14F-4D97-AF65-F5344CB8AC3E}">
        <p14:creationId xmlns:p14="http://schemas.microsoft.com/office/powerpoint/2010/main" val="17062206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4B2061-C917-751C-11DD-15FA8F151E15}"/>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2170C6F1-4201-FE38-2F92-EA0565537C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55D1515E-A4B2-531E-25D8-B85D59D6D4BF}"/>
              </a:ext>
            </a:extLst>
          </p:cNvPr>
          <p:cNvSpPr>
            <a:spLocks noGrp="1"/>
          </p:cNvSpPr>
          <p:nvPr>
            <p:ph type="dt" sz="half" idx="10"/>
          </p:nvPr>
        </p:nvSpPr>
        <p:spPr/>
        <p:txBody>
          <a:bodyPr/>
          <a:lstStyle/>
          <a:p>
            <a:fld id="{24F0DC09-C79A-4F77-9B2E-AFEF85136444}" type="datetimeFigureOut">
              <a:rPr lang="zh-CN" altLang="en-US" smtClean="0"/>
              <a:t>2023/8/20</a:t>
            </a:fld>
            <a:endParaRPr lang="zh-CN" altLang="en-US"/>
          </a:p>
        </p:txBody>
      </p:sp>
      <p:sp>
        <p:nvSpPr>
          <p:cNvPr id="5" name="页脚占位符 4">
            <a:extLst>
              <a:ext uri="{FF2B5EF4-FFF2-40B4-BE49-F238E27FC236}">
                <a16:creationId xmlns:a16="http://schemas.microsoft.com/office/drawing/2014/main" id="{C84D5A4A-A050-27A7-6391-E672A4F74D7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BAB9F77-BAF9-185B-9693-66ACCFC4743C}"/>
              </a:ext>
            </a:extLst>
          </p:cNvPr>
          <p:cNvSpPr>
            <a:spLocks noGrp="1"/>
          </p:cNvSpPr>
          <p:nvPr>
            <p:ph type="sldNum" sz="quarter" idx="12"/>
          </p:nvPr>
        </p:nvSpPr>
        <p:spPr/>
        <p:txBody>
          <a:bodyPr/>
          <a:lstStyle/>
          <a:p>
            <a:fld id="{BB08CA96-34BE-496E-BE9F-3DC238C3F433}" type="slidenum">
              <a:rPr lang="zh-CN" altLang="en-US" smtClean="0"/>
              <a:t>‹#›</a:t>
            </a:fld>
            <a:endParaRPr lang="zh-CN" altLang="en-US"/>
          </a:p>
        </p:txBody>
      </p:sp>
    </p:spTree>
    <p:extLst>
      <p:ext uri="{BB962C8B-B14F-4D97-AF65-F5344CB8AC3E}">
        <p14:creationId xmlns:p14="http://schemas.microsoft.com/office/powerpoint/2010/main" val="19395830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512FD4-F067-E54A-DC09-387F1204B180}"/>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2942FDC-54C6-6A02-3D55-4EC74DD22262}"/>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CA3399D-0A3F-721E-4610-410A7710EE49}"/>
              </a:ext>
            </a:extLst>
          </p:cNvPr>
          <p:cNvSpPr>
            <a:spLocks noGrp="1"/>
          </p:cNvSpPr>
          <p:nvPr>
            <p:ph type="dt" sz="half" idx="10"/>
          </p:nvPr>
        </p:nvSpPr>
        <p:spPr/>
        <p:txBody>
          <a:bodyPr/>
          <a:lstStyle/>
          <a:p>
            <a:fld id="{24F0DC09-C79A-4F77-9B2E-AFEF85136444}" type="datetimeFigureOut">
              <a:rPr lang="zh-CN" altLang="en-US" smtClean="0"/>
              <a:t>2023/8/20</a:t>
            </a:fld>
            <a:endParaRPr lang="zh-CN" altLang="en-US"/>
          </a:p>
        </p:txBody>
      </p:sp>
      <p:sp>
        <p:nvSpPr>
          <p:cNvPr id="5" name="页脚占位符 4">
            <a:extLst>
              <a:ext uri="{FF2B5EF4-FFF2-40B4-BE49-F238E27FC236}">
                <a16:creationId xmlns:a16="http://schemas.microsoft.com/office/drawing/2014/main" id="{02934FED-9D36-C8D7-4BB2-94908F73DA0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0410B93-EF78-7AB8-96D8-A1CE4B6B08FC}"/>
              </a:ext>
            </a:extLst>
          </p:cNvPr>
          <p:cNvSpPr>
            <a:spLocks noGrp="1"/>
          </p:cNvSpPr>
          <p:nvPr>
            <p:ph type="sldNum" sz="quarter" idx="12"/>
          </p:nvPr>
        </p:nvSpPr>
        <p:spPr/>
        <p:txBody>
          <a:bodyPr/>
          <a:lstStyle/>
          <a:p>
            <a:fld id="{BB08CA96-34BE-496E-BE9F-3DC238C3F433}" type="slidenum">
              <a:rPr lang="zh-CN" altLang="en-US" smtClean="0"/>
              <a:t>‹#›</a:t>
            </a:fld>
            <a:endParaRPr lang="zh-CN" altLang="en-US"/>
          </a:p>
        </p:txBody>
      </p:sp>
    </p:spTree>
    <p:extLst>
      <p:ext uri="{BB962C8B-B14F-4D97-AF65-F5344CB8AC3E}">
        <p14:creationId xmlns:p14="http://schemas.microsoft.com/office/powerpoint/2010/main" val="1009324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8E68E873-D1DD-08A3-FE1B-B4CA5106400A}"/>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0D05B969-E0D4-75D8-1C4C-22910719882B}"/>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AEC45DB-ED15-E11E-CC9D-B11969E1069B}"/>
              </a:ext>
            </a:extLst>
          </p:cNvPr>
          <p:cNvSpPr>
            <a:spLocks noGrp="1"/>
          </p:cNvSpPr>
          <p:nvPr>
            <p:ph type="dt" sz="half" idx="10"/>
          </p:nvPr>
        </p:nvSpPr>
        <p:spPr/>
        <p:txBody>
          <a:bodyPr/>
          <a:lstStyle/>
          <a:p>
            <a:fld id="{24F0DC09-C79A-4F77-9B2E-AFEF85136444}" type="datetimeFigureOut">
              <a:rPr lang="zh-CN" altLang="en-US" smtClean="0"/>
              <a:t>2023/8/20</a:t>
            </a:fld>
            <a:endParaRPr lang="zh-CN" altLang="en-US"/>
          </a:p>
        </p:txBody>
      </p:sp>
      <p:sp>
        <p:nvSpPr>
          <p:cNvPr id="5" name="页脚占位符 4">
            <a:extLst>
              <a:ext uri="{FF2B5EF4-FFF2-40B4-BE49-F238E27FC236}">
                <a16:creationId xmlns:a16="http://schemas.microsoft.com/office/drawing/2014/main" id="{EF4B7892-B81C-1DCA-8FF9-971BD0070B7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0B9C045-C130-4DE3-8946-4EBF54E43DF0}"/>
              </a:ext>
            </a:extLst>
          </p:cNvPr>
          <p:cNvSpPr>
            <a:spLocks noGrp="1"/>
          </p:cNvSpPr>
          <p:nvPr>
            <p:ph type="sldNum" sz="quarter" idx="12"/>
          </p:nvPr>
        </p:nvSpPr>
        <p:spPr/>
        <p:txBody>
          <a:bodyPr/>
          <a:lstStyle/>
          <a:p>
            <a:fld id="{BB08CA96-34BE-496E-BE9F-3DC238C3F433}" type="slidenum">
              <a:rPr lang="zh-CN" altLang="en-US" smtClean="0"/>
              <a:t>‹#›</a:t>
            </a:fld>
            <a:endParaRPr lang="zh-CN" altLang="en-US"/>
          </a:p>
        </p:txBody>
      </p:sp>
    </p:spTree>
    <p:extLst>
      <p:ext uri="{BB962C8B-B14F-4D97-AF65-F5344CB8AC3E}">
        <p14:creationId xmlns:p14="http://schemas.microsoft.com/office/powerpoint/2010/main" val="12803610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1FB699-76D6-0942-5F20-40908B2A577B}"/>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D3E6022-BB32-8D06-1E7C-AAC51D73BB77}"/>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A247566-ED2C-036C-B042-A2246EF01B03}"/>
              </a:ext>
            </a:extLst>
          </p:cNvPr>
          <p:cNvSpPr>
            <a:spLocks noGrp="1"/>
          </p:cNvSpPr>
          <p:nvPr>
            <p:ph type="dt" sz="half" idx="10"/>
          </p:nvPr>
        </p:nvSpPr>
        <p:spPr/>
        <p:txBody>
          <a:bodyPr/>
          <a:lstStyle/>
          <a:p>
            <a:fld id="{24F0DC09-C79A-4F77-9B2E-AFEF85136444}" type="datetimeFigureOut">
              <a:rPr lang="zh-CN" altLang="en-US" smtClean="0"/>
              <a:t>2023/8/20</a:t>
            </a:fld>
            <a:endParaRPr lang="zh-CN" altLang="en-US"/>
          </a:p>
        </p:txBody>
      </p:sp>
      <p:sp>
        <p:nvSpPr>
          <p:cNvPr id="5" name="页脚占位符 4">
            <a:extLst>
              <a:ext uri="{FF2B5EF4-FFF2-40B4-BE49-F238E27FC236}">
                <a16:creationId xmlns:a16="http://schemas.microsoft.com/office/drawing/2014/main" id="{93120B70-24C8-9334-9012-4D615F8998B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9E9C595-9A70-43E6-5A39-5C1682FE319C}"/>
              </a:ext>
            </a:extLst>
          </p:cNvPr>
          <p:cNvSpPr>
            <a:spLocks noGrp="1"/>
          </p:cNvSpPr>
          <p:nvPr>
            <p:ph type="sldNum" sz="quarter" idx="12"/>
          </p:nvPr>
        </p:nvSpPr>
        <p:spPr/>
        <p:txBody>
          <a:bodyPr/>
          <a:lstStyle/>
          <a:p>
            <a:fld id="{BB08CA96-34BE-496E-BE9F-3DC238C3F433}" type="slidenum">
              <a:rPr lang="zh-CN" altLang="en-US" smtClean="0"/>
              <a:t>‹#›</a:t>
            </a:fld>
            <a:endParaRPr lang="zh-CN" altLang="en-US"/>
          </a:p>
        </p:txBody>
      </p:sp>
      <p:sp>
        <p:nvSpPr>
          <p:cNvPr id="7" name="矩形 6">
            <a:extLst>
              <a:ext uri="{FF2B5EF4-FFF2-40B4-BE49-F238E27FC236}">
                <a16:creationId xmlns:a16="http://schemas.microsoft.com/office/drawing/2014/main" id="{5F583A79-5A6F-A2E1-75BA-CDF09DC623BC}"/>
              </a:ext>
            </a:extLst>
          </p:cNvPr>
          <p:cNvSpPr/>
          <p:nvPr userDrawn="1"/>
        </p:nvSpPr>
        <p:spPr>
          <a:xfrm>
            <a:off x="0" y="743291"/>
            <a:ext cx="744842" cy="569229"/>
          </a:xfrm>
          <a:prstGeom prst="rect">
            <a:avLst/>
          </a:prstGeom>
          <a:solidFill>
            <a:schemeClr val="accent5">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712224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FF0474-A7E9-EDE9-0409-23AF0E594B2B}"/>
              </a:ext>
            </a:extLst>
          </p:cNvPr>
          <p:cNvSpPr>
            <a:spLocks noGrp="1"/>
          </p:cNvSpPr>
          <p:nvPr>
            <p:ph type="title"/>
          </p:nvPr>
        </p:nvSpPr>
        <p:spPr>
          <a:xfrm>
            <a:off x="831850" y="1213176"/>
            <a:ext cx="10515600" cy="2852737"/>
          </a:xfrm>
        </p:spPr>
        <p:txBody>
          <a:bodyPr anchor="b">
            <a:normAutofit/>
          </a:bodyPr>
          <a:lstStyle>
            <a:lvl1pPr>
              <a:defRPr sz="4800"/>
            </a:lvl1pPr>
          </a:lstStyle>
          <a:p>
            <a:r>
              <a:rPr lang="zh-CN" altLang="en-US" dirty="0"/>
              <a:t>单击此处编辑母版标题样式</a:t>
            </a:r>
          </a:p>
        </p:txBody>
      </p:sp>
      <p:sp>
        <p:nvSpPr>
          <p:cNvPr id="3" name="文本占位符 2">
            <a:extLst>
              <a:ext uri="{FF2B5EF4-FFF2-40B4-BE49-F238E27FC236}">
                <a16:creationId xmlns:a16="http://schemas.microsoft.com/office/drawing/2014/main" id="{6D0F3E2F-833D-EF9A-F8C4-8FB04D389A4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278096C-F49B-6811-7791-C5A19587DCE3}"/>
              </a:ext>
            </a:extLst>
          </p:cNvPr>
          <p:cNvSpPr>
            <a:spLocks noGrp="1"/>
          </p:cNvSpPr>
          <p:nvPr>
            <p:ph type="dt" sz="half" idx="10"/>
          </p:nvPr>
        </p:nvSpPr>
        <p:spPr/>
        <p:txBody>
          <a:bodyPr/>
          <a:lstStyle/>
          <a:p>
            <a:fld id="{24F0DC09-C79A-4F77-9B2E-AFEF85136444}" type="datetimeFigureOut">
              <a:rPr lang="zh-CN" altLang="en-US" smtClean="0"/>
              <a:t>2023/8/20</a:t>
            </a:fld>
            <a:endParaRPr lang="zh-CN" altLang="en-US"/>
          </a:p>
        </p:txBody>
      </p:sp>
      <p:sp>
        <p:nvSpPr>
          <p:cNvPr id="5" name="页脚占位符 4">
            <a:extLst>
              <a:ext uri="{FF2B5EF4-FFF2-40B4-BE49-F238E27FC236}">
                <a16:creationId xmlns:a16="http://schemas.microsoft.com/office/drawing/2014/main" id="{B7E7CB26-940E-CFCA-0F15-B442DA73891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7495FA9-D790-7D09-886A-8EC167778DDC}"/>
              </a:ext>
            </a:extLst>
          </p:cNvPr>
          <p:cNvSpPr>
            <a:spLocks noGrp="1"/>
          </p:cNvSpPr>
          <p:nvPr>
            <p:ph type="sldNum" sz="quarter" idx="12"/>
          </p:nvPr>
        </p:nvSpPr>
        <p:spPr/>
        <p:txBody>
          <a:bodyPr/>
          <a:lstStyle/>
          <a:p>
            <a:fld id="{BB08CA96-34BE-496E-BE9F-3DC238C3F433}" type="slidenum">
              <a:rPr lang="zh-CN" altLang="en-US" smtClean="0"/>
              <a:t>‹#›</a:t>
            </a:fld>
            <a:endParaRPr lang="zh-CN" altLang="en-US"/>
          </a:p>
        </p:txBody>
      </p:sp>
      <p:cxnSp>
        <p:nvCxnSpPr>
          <p:cNvPr id="9" name="直接连接符 8">
            <a:extLst>
              <a:ext uri="{FF2B5EF4-FFF2-40B4-BE49-F238E27FC236}">
                <a16:creationId xmlns:a16="http://schemas.microsoft.com/office/drawing/2014/main" id="{A6218DC3-0868-BEF9-DADB-F6E8D2DD52DF}"/>
              </a:ext>
            </a:extLst>
          </p:cNvPr>
          <p:cNvCxnSpPr>
            <a:cxnSpLocks/>
          </p:cNvCxnSpPr>
          <p:nvPr userDrawn="1"/>
        </p:nvCxnSpPr>
        <p:spPr>
          <a:xfrm flipV="1">
            <a:off x="968901" y="4065913"/>
            <a:ext cx="5916349" cy="2765"/>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2464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1BCC1C-7ED8-CE2A-589B-BE9FB0ACEEDA}"/>
              </a:ext>
            </a:extLst>
          </p:cNvPr>
          <p:cNvSpPr>
            <a:spLocks noGrp="1"/>
          </p:cNvSpPr>
          <p:nvPr>
            <p:ph type="title"/>
          </p:nvPr>
        </p:nvSpPr>
        <p:spPr/>
        <p:txBody>
          <a:bodyPr/>
          <a:lstStyle/>
          <a:p>
            <a:r>
              <a:rPr lang="zh-CN" altLang="en-US" dirty="0"/>
              <a:t>单击此处编辑母版标题样式</a:t>
            </a:r>
          </a:p>
        </p:txBody>
      </p:sp>
      <p:sp>
        <p:nvSpPr>
          <p:cNvPr id="3" name="内容占位符 2">
            <a:extLst>
              <a:ext uri="{FF2B5EF4-FFF2-40B4-BE49-F238E27FC236}">
                <a16:creationId xmlns:a16="http://schemas.microsoft.com/office/drawing/2014/main" id="{AB06AF0B-54C2-A9CD-8A71-108368651F8F}"/>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BCD23216-E23B-1CEB-BB90-38E4F819C897}"/>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73EFD67-3A87-E7CE-DE46-09FD9096C85C}"/>
              </a:ext>
            </a:extLst>
          </p:cNvPr>
          <p:cNvSpPr>
            <a:spLocks noGrp="1"/>
          </p:cNvSpPr>
          <p:nvPr>
            <p:ph type="dt" sz="half" idx="10"/>
          </p:nvPr>
        </p:nvSpPr>
        <p:spPr/>
        <p:txBody>
          <a:bodyPr/>
          <a:lstStyle/>
          <a:p>
            <a:fld id="{24F0DC09-C79A-4F77-9B2E-AFEF85136444}" type="datetimeFigureOut">
              <a:rPr lang="zh-CN" altLang="en-US" smtClean="0"/>
              <a:t>2023/8/20</a:t>
            </a:fld>
            <a:endParaRPr lang="zh-CN" altLang="en-US"/>
          </a:p>
        </p:txBody>
      </p:sp>
      <p:sp>
        <p:nvSpPr>
          <p:cNvPr id="6" name="页脚占位符 5">
            <a:extLst>
              <a:ext uri="{FF2B5EF4-FFF2-40B4-BE49-F238E27FC236}">
                <a16:creationId xmlns:a16="http://schemas.microsoft.com/office/drawing/2014/main" id="{08D35FFC-E9CE-4692-4DE4-237FA97FEA3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5D61C22-0DAD-47FD-F344-939D0161712F}"/>
              </a:ext>
            </a:extLst>
          </p:cNvPr>
          <p:cNvSpPr>
            <a:spLocks noGrp="1"/>
          </p:cNvSpPr>
          <p:nvPr>
            <p:ph type="sldNum" sz="quarter" idx="12"/>
          </p:nvPr>
        </p:nvSpPr>
        <p:spPr/>
        <p:txBody>
          <a:bodyPr/>
          <a:lstStyle/>
          <a:p>
            <a:fld id="{BB08CA96-34BE-496E-BE9F-3DC238C3F433}" type="slidenum">
              <a:rPr lang="zh-CN" altLang="en-US" smtClean="0"/>
              <a:t>‹#›</a:t>
            </a:fld>
            <a:endParaRPr lang="zh-CN" altLang="en-US"/>
          </a:p>
        </p:txBody>
      </p:sp>
      <p:sp>
        <p:nvSpPr>
          <p:cNvPr id="8" name="矩形 7">
            <a:extLst>
              <a:ext uri="{FF2B5EF4-FFF2-40B4-BE49-F238E27FC236}">
                <a16:creationId xmlns:a16="http://schemas.microsoft.com/office/drawing/2014/main" id="{5B483062-6925-D62C-12A0-E2D0B633C34E}"/>
              </a:ext>
            </a:extLst>
          </p:cNvPr>
          <p:cNvSpPr/>
          <p:nvPr userDrawn="1"/>
        </p:nvSpPr>
        <p:spPr>
          <a:xfrm>
            <a:off x="0" y="743291"/>
            <a:ext cx="744842" cy="569229"/>
          </a:xfrm>
          <a:prstGeom prst="rect">
            <a:avLst/>
          </a:prstGeom>
          <a:solidFill>
            <a:schemeClr val="accent5">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28394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B8ECCD-888F-8034-3D40-4513D5B784D4}"/>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5DB38BAC-9850-F685-74CD-10815D133F5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30D12B2B-A5C2-C251-FAFF-C89B0394BFB8}"/>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5B59A878-53A2-6A7E-F015-CFC4013E7ED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D2624231-D6C2-48DD-D26F-99A6EADB2AB9}"/>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9C820703-DBB0-4A25-209C-FD90613B2695}"/>
              </a:ext>
            </a:extLst>
          </p:cNvPr>
          <p:cNvSpPr>
            <a:spLocks noGrp="1"/>
          </p:cNvSpPr>
          <p:nvPr>
            <p:ph type="dt" sz="half" idx="10"/>
          </p:nvPr>
        </p:nvSpPr>
        <p:spPr/>
        <p:txBody>
          <a:bodyPr/>
          <a:lstStyle/>
          <a:p>
            <a:fld id="{24F0DC09-C79A-4F77-9B2E-AFEF85136444}" type="datetimeFigureOut">
              <a:rPr lang="zh-CN" altLang="en-US" smtClean="0"/>
              <a:t>2023/8/20</a:t>
            </a:fld>
            <a:endParaRPr lang="zh-CN" altLang="en-US"/>
          </a:p>
        </p:txBody>
      </p:sp>
      <p:sp>
        <p:nvSpPr>
          <p:cNvPr id="8" name="页脚占位符 7">
            <a:extLst>
              <a:ext uri="{FF2B5EF4-FFF2-40B4-BE49-F238E27FC236}">
                <a16:creationId xmlns:a16="http://schemas.microsoft.com/office/drawing/2014/main" id="{C171309C-AF25-3BD6-1AAC-58A2F3ED4D70}"/>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B8600B42-9B64-26B9-3C3F-7521BB545030}"/>
              </a:ext>
            </a:extLst>
          </p:cNvPr>
          <p:cNvSpPr>
            <a:spLocks noGrp="1"/>
          </p:cNvSpPr>
          <p:nvPr>
            <p:ph type="sldNum" sz="quarter" idx="12"/>
          </p:nvPr>
        </p:nvSpPr>
        <p:spPr/>
        <p:txBody>
          <a:bodyPr/>
          <a:lstStyle/>
          <a:p>
            <a:fld id="{BB08CA96-34BE-496E-BE9F-3DC238C3F433}" type="slidenum">
              <a:rPr lang="zh-CN" altLang="en-US" smtClean="0"/>
              <a:t>‹#›</a:t>
            </a:fld>
            <a:endParaRPr lang="zh-CN" altLang="en-US"/>
          </a:p>
        </p:txBody>
      </p:sp>
    </p:spTree>
    <p:extLst>
      <p:ext uri="{BB962C8B-B14F-4D97-AF65-F5344CB8AC3E}">
        <p14:creationId xmlns:p14="http://schemas.microsoft.com/office/powerpoint/2010/main" val="4388699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ABF7FE-1666-B44B-5C28-CB780187FBCF}"/>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5F03F531-F51E-2FAD-7BF4-AA141C0AAD4F}"/>
              </a:ext>
            </a:extLst>
          </p:cNvPr>
          <p:cNvSpPr>
            <a:spLocks noGrp="1"/>
          </p:cNvSpPr>
          <p:nvPr>
            <p:ph type="dt" sz="half" idx="10"/>
          </p:nvPr>
        </p:nvSpPr>
        <p:spPr/>
        <p:txBody>
          <a:bodyPr/>
          <a:lstStyle/>
          <a:p>
            <a:fld id="{24F0DC09-C79A-4F77-9B2E-AFEF85136444}" type="datetimeFigureOut">
              <a:rPr lang="zh-CN" altLang="en-US" smtClean="0"/>
              <a:t>2023/8/20</a:t>
            </a:fld>
            <a:endParaRPr lang="zh-CN" altLang="en-US"/>
          </a:p>
        </p:txBody>
      </p:sp>
      <p:sp>
        <p:nvSpPr>
          <p:cNvPr id="4" name="页脚占位符 3">
            <a:extLst>
              <a:ext uri="{FF2B5EF4-FFF2-40B4-BE49-F238E27FC236}">
                <a16:creationId xmlns:a16="http://schemas.microsoft.com/office/drawing/2014/main" id="{9DE48D30-72C6-23B3-7D75-10D9C5B29B2B}"/>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64C3F64B-712D-6EB5-2F04-2E9409FA95E6}"/>
              </a:ext>
            </a:extLst>
          </p:cNvPr>
          <p:cNvSpPr>
            <a:spLocks noGrp="1"/>
          </p:cNvSpPr>
          <p:nvPr>
            <p:ph type="sldNum" sz="quarter" idx="12"/>
          </p:nvPr>
        </p:nvSpPr>
        <p:spPr/>
        <p:txBody>
          <a:bodyPr/>
          <a:lstStyle/>
          <a:p>
            <a:fld id="{BB08CA96-34BE-496E-BE9F-3DC238C3F433}" type="slidenum">
              <a:rPr lang="zh-CN" altLang="en-US" smtClean="0"/>
              <a:t>‹#›</a:t>
            </a:fld>
            <a:endParaRPr lang="zh-CN" altLang="en-US"/>
          </a:p>
        </p:txBody>
      </p:sp>
    </p:spTree>
    <p:extLst>
      <p:ext uri="{BB962C8B-B14F-4D97-AF65-F5344CB8AC3E}">
        <p14:creationId xmlns:p14="http://schemas.microsoft.com/office/powerpoint/2010/main" val="1820948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A11FFDA-A27F-619D-B557-AAF3A994E3EC}"/>
              </a:ext>
            </a:extLst>
          </p:cNvPr>
          <p:cNvSpPr>
            <a:spLocks noGrp="1"/>
          </p:cNvSpPr>
          <p:nvPr>
            <p:ph type="dt" sz="half" idx="10"/>
          </p:nvPr>
        </p:nvSpPr>
        <p:spPr/>
        <p:txBody>
          <a:bodyPr/>
          <a:lstStyle/>
          <a:p>
            <a:fld id="{24F0DC09-C79A-4F77-9B2E-AFEF85136444}" type="datetimeFigureOut">
              <a:rPr lang="zh-CN" altLang="en-US" smtClean="0"/>
              <a:t>2023/8/20</a:t>
            </a:fld>
            <a:endParaRPr lang="zh-CN" altLang="en-US"/>
          </a:p>
        </p:txBody>
      </p:sp>
      <p:sp>
        <p:nvSpPr>
          <p:cNvPr id="3" name="页脚占位符 2">
            <a:extLst>
              <a:ext uri="{FF2B5EF4-FFF2-40B4-BE49-F238E27FC236}">
                <a16:creationId xmlns:a16="http://schemas.microsoft.com/office/drawing/2014/main" id="{317C1D3D-E182-492C-AF6A-CE09A458869A}"/>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B85CDFF6-6205-0F59-E961-E950037D1942}"/>
              </a:ext>
            </a:extLst>
          </p:cNvPr>
          <p:cNvSpPr>
            <a:spLocks noGrp="1"/>
          </p:cNvSpPr>
          <p:nvPr>
            <p:ph type="sldNum" sz="quarter" idx="12"/>
          </p:nvPr>
        </p:nvSpPr>
        <p:spPr/>
        <p:txBody>
          <a:bodyPr/>
          <a:lstStyle/>
          <a:p>
            <a:fld id="{BB08CA96-34BE-496E-BE9F-3DC238C3F433}" type="slidenum">
              <a:rPr lang="zh-CN" altLang="en-US" smtClean="0"/>
              <a:t>‹#›</a:t>
            </a:fld>
            <a:endParaRPr lang="zh-CN" altLang="en-US"/>
          </a:p>
        </p:txBody>
      </p:sp>
    </p:spTree>
    <p:extLst>
      <p:ext uri="{BB962C8B-B14F-4D97-AF65-F5344CB8AC3E}">
        <p14:creationId xmlns:p14="http://schemas.microsoft.com/office/powerpoint/2010/main" val="38463666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50E014-F49C-6655-482E-514ABFB3685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DDB6D11F-A95A-EC75-91A1-07F063BCB3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8510A153-1C22-162B-4656-5E92701CBB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3B8ED1A-D6B9-133D-818C-EAEF24FC8FF4}"/>
              </a:ext>
            </a:extLst>
          </p:cNvPr>
          <p:cNvSpPr>
            <a:spLocks noGrp="1"/>
          </p:cNvSpPr>
          <p:nvPr>
            <p:ph type="dt" sz="half" idx="10"/>
          </p:nvPr>
        </p:nvSpPr>
        <p:spPr/>
        <p:txBody>
          <a:bodyPr/>
          <a:lstStyle/>
          <a:p>
            <a:fld id="{24F0DC09-C79A-4F77-9B2E-AFEF85136444}" type="datetimeFigureOut">
              <a:rPr lang="zh-CN" altLang="en-US" smtClean="0"/>
              <a:t>2023/8/20</a:t>
            </a:fld>
            <a:endParaRPr lang="zh-CN" altLang="en-US"/>
          </a:p>
        </p:txBody>
      </p:sp>
      <p:sp>
        <p:nvSpPr>
          <p:cNvPr id="6" name="页脚占位符 5">
            <a:extLst>
              <a:ext uri="{FF2B5EF4-FFF2-40B4-BE49-F238E27FC236}">
                <a16:creationId xmlns:a16="http://schemas.microsoft.com/office/drawing/2014/main" id="{092C0BD1-28AA-4416-47E9-A376D1CF567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B148BD7-1196-9B92-1B13-816A8AAE7E93}"/>
              </a:ext>
            </a:extLst>
          </p:cNvPr>
          <p:cNvSpPr>
            <a:spLocks noGrp="1"/>
          </p:cNvSpPr>
          <p:nvPr>
            <p:ph type="sldNum" sz="quarter" idx="12"/>
          </p:nvPr>
        </p:nvSpPr>
        <p:spPr/>
        <p:txBody>
          <a:bodyPr/>
          <a:lstStyle/>
          <a:p>
            <a:fld id="{BB08CA96-34BE-496E-BE9F-3DC238C3F433}" type="slidenum">
              <a:rPr lang="zh-CN" altLang="en-US" smtClean="0"/>
              <a:t>‹#›</a:t>
            </a:fld>
            <a:endParaRPr lang="zh-CN" altLang="en-US"/>
          </a:p>
        </p:txBody>
      </p:sp>
    </p:spTree>
    <p:extLst>
      <p:ext uri="{BB962C8B-B14F-4D97-AF65-F5344CB8AC3E}">
        <p14:creationId xmlns:p14="http://schemas.microsoft.com/office/powerpoint/2010/main" val="32922990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B0C0291-A21C-7459-E1C3-A3C8FEA6513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227C8114-3925-7F92-9AC4-97DF00543C4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356C120D-DC49-E62C-EFAC-75EDA3B99C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10D0EA21-22E1-FAED-1663-B4620289A18B}"/>
              </a:ext>
            </a:extLst>
          </p:cNvPr>
          <p:cNvSpPr>
            <a:spLocks noGrp="1"/>
          </p:cNvSpPr>
          <p:nvPr>
            <p:ph type="dt" sz="half" idx="10"/>
          </p:nvPr>
        </p:nvSpPr>
        <p:spPr/>
        <p:txBody>
          <a:bodyPr/>
          <a:lstStyle/>
          <a:p>
            <a:fld id="{24F0DC09-C79A-4F77-9B2E-AFEF85136444}" type="datetimeFigureOut">
              <a:rPr lang="zh-CN" altLang="en-US" smtClean="0"/>
              <a:t>2023/8/20</a:t>
            </a:fld>
            <a:endParaRPr lang="zh-CN" altLang="en-US"/>
          </a:p>
        </p:txBody>
      </p:sp>
      <p:sp>
        <p:nvSpPr>
          <p:cNvPr id="6" name="页脚占位符 5">
            <a:extLst>
              <a:ext uri="{FF2B5EF4-FFF2-40B4-BE49-F238E27FC236}">
                <a16:creationId xmlns:a16="http://schemas.microsoft.com/office/drawing/2014/main" id="{2D122C13-118C-AE34-C02E-85840761D0D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6838BE6-F390-A123-3A8D-28BDB86BC279}"/>
              </a:ext>
            </a:extLst>
          </p:cNvPr>
          <p:cNvSpPr>
            <a:spLocks noGrp="1"/>
          </p:cNvSpPr>
          <p:nvPr>
            <p:ph type="sldNum" sz="quarter" idx="12"/>
          </p:nvPr>
        </p:nvSpPr>
        <p:spPr/>
        <p:txBody>
          <a:bodyPr/>
          <a:lstStyle/>
          <a:p>
            <a:fld id="{BB08CA96-34BE-496E-BE9F-3DC238C3F433}" type="slidenum">
              <a:rPr lang="zh-CN" altLang="en-US" smtClean="0"/>
              <a:t>‹#›</a:t>
            </a:fld>
            <a:endParaRPr lang="zh-CN" altLang="en-US"/>
          </a:p>
        </p:txBody>
      </p:sp>
    </p:spTree>
    <p:extLst>
      <p:ext uri="{BB962C8B-B14F-4D97-AF65-F5344CB8AC3E}">
        <p14:creationId xmlns:p14="http://schemas.microsoft.com/office/powerpoint/2010/main" val="4276629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7A9B0DED-4CC2-0A4A-B623-592A6C8281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8E2D25B4-99E3-55C9-6C37-EB3EFA7DD6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B659874-F388-97D8-6B9C-9B835B0B348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F0DC09-C79A-4F77-9B2E-AFEF85136444}" type="datetimeFigureOut">
              <a:rPr lang="zh-CN" altLang="en-US" smtClean="0"/>
              <a:t>2023/8/20</a:t>
            </a:fld>
            <a:endParaRPr lang="zh-CN" altLang="en-US"/>
          </a:p>
        </p:txBody>
      </p:sp>
      <p:sp>
        <p:nvSpPr>
          <p:cNvPr id="5" name="页脚占位符 4">
            <a:extLst>
              <a:ext uri="{FF2B5EF4-FFF2-40B4-BE49-F238E27FC236}">
                <a16:creationId xmlns:a16="http://schemas.microsoft.com/office/drawing/2014/main" id="{DCCA4F9E-EFFE-FD9D-7CCB-9087DACEA0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667F04D-DE03-C1BE-A19C-9C3B4AD4FA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08CA96-34BE-496E-BE9F-3DC238C3F433}" type="slidenum">
              <a:rPr lang="zh-CN" altLang="en-US" smtClean="0"/>
              <a:t>‹#›</a:t>
            </a:fld>
            <a:endParaRPr lang="zh-CN" altLang="en-US"/>
          </a:p>
        </p:txBody>
      </p:sp>
    </p:spTree>
    <p:extLst>
      <p:ext uri="{BB962C8B-B14F-4D97-AF65-F5344CB8AC3E}">
        <p14:creationId xmlns:p14="http://schemas.microsoft.com/office/powerpoint/2010/main" val="17116472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1"/>
        </a:buClr>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4.svg"/></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7.sv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9A34497-57D0-C388-64FB-E5D84DF2CB19}"/>
              </a:ext>
            </a:extLst>
          </p:cNvPr>
          <p:cNvSpPr>
            <a:spLocks noGrp="1"/>
          </p:cNvSpPr>
          <p:nvPr>
            <p:ph type="ctrTitle"/>
          </p:nvPr>
        </p:nvSpPr>
        <p:spPr>
          <a:xfrm>
            <a:off x="688323" y="886747"/>
            <a:ext cx="10815353" cy="738787"/>
          </a:xfrm>
        </p:spPr>
        <p:txBody>
          <a:bodyPr>
            <a:normAutofit fontScale="90000"/>
          </a:bodyPr>
          <a:lstStyle/>
          <a:p>
            <a:r>
              <a:rPr lang="zh-CN" altLang="en-US" sz="3600" dirty="0">
                <a:solidFill>
                  <a:schemeClr val="bg2">
                    <a:lumMod val="25000"/>
                  </a:schemeClr>
                </a:solidFill>
                <a:latin typeface="Arial" panose="020B0604020202020204" pitchFamily="34" charset="0"/>
                <a:ea typeface="微软雅黑" panose="020B0503020204020204" pitchFamily="34" charset="-122"/>
              </a:rPr>
              <a:t>第七届“</a:t>
            </a:r>
            <a:r>
              <a:rPr lang="zh-CN" altLang="en-US" sz="3600" dirty="0">
                <a:solidFill>
                  <a:schemeClr val="accent2"/>
                </a:solidFill>
                <a:latin typeface="Arial" panose="020B0604020202020204" pitchFamily="34" charset="0"/>
                <a:ea typeface="微软雅黑" panose="020B0503020204020204" pitchFamily="34" charset="-122"/>
              </a:rPr>
              <a:t>龙芯杯</a:t>
            </a:r>
            <a:r>
              <a:rPr lang="zh-CN" altLang="en-US" sz="3600" dirty="0">
                <a:solidFill>
                  <a:schemeClr val="bg2">
                    <a:lumMod val="25000"/>
                  </a:schemeClr>
                </a:solidFill>
                <a:latin typeface="Arial" panose="020B0604020202020204" pitchFamily="34" charset="0"/>
                <a:ea typeface="微软雅黑" panose="020B0503020204020204" pitchFamily="34" charset="-122"/>
              </a:rPr>
              <a:t>”全国大学生计算机系统能力培养大赛</a:t>
            </a:r>
          </a:p>
        </p:txBody>
      </p:sp>
      <p:sp>
        <p:nvSpPr>
          <p:cNvPr id="3" name="副标题 2">
            <a:extLst>
              <a:ext uri="{FF2B5EF4-FFF2-40B4-BE49-F238E27FC236}">
                <a16:creationId xmlns:a16="http://schemas.microsoft.com/office/drawing/2014/main" id="{57B91806-66D7-D0EF-43CA-25AE49A0DA0B}"/>
              </a:ext>
            </a:extLst>
          </p:cNvPr>
          <p:cNvSpPr>
            <a:spLocks noGrp="1"/>
          </p:cNvSpPr>
          <p:nvPr>
            <p:ph type="subTitle" idx="1"/>
          </p:nvPr>
        </p:nvSpPr>
        <p:spPr>
          <a:xfrm>
            <a:off x="1524000" y="2497282"/>
            <a:ext cx="9144000" cy="1655762"/>
          </a:xfrm>
        </p:spPr>
        <p:txBody>
          <a:bodyPr>
            <a:normAutofit/>
          </a:bodyPr>
          <a:lstStyle/>
          <a:p>
            <a:r>
              <a:rPr lang="en-US" altLang="zh-CN" sz="4400" dirty="0" err="1">
                <a:solidFill>
                  <a:schemeClr val="accent1"/>
                </a:solidFill>
                <a:latin typeface="Arial" panose="020B0604020202020204" pitchFamily="34" charset="0"/>
                <a:ea typeface="微软雅黑" panose="020B0503020204020204" pitchFamily="34" charset="-122"/>
              </a:rPr>
              <a:t>MeowCPU</a:t>
            </a:r>
            <a:r>
              <a:rPr lang="en-US" altLang="zh-CN" sz="4400" dirty="0">
                <a:solidFill>
                  <a:schemeClr val="accent1"/>
                </a:solidFill>
                <a:latin typeface="Arial" panose="020B0604020202020204" pitchFamily="34" charset="0"/>
                <a:ea typeface="微软雅黑" panose="020B0503020204020204" pitchFamily="34" charset="-122"/>
              </a:rPr>
              <a:t> </a:t>
            </a:r>
            <a:r>
              <a:rPr lang="zh-CN" altLang="en-US" sz="4400" dirty="0">
                <a:solidFill>
                  <a:schemeClr val="accent1"/>
                </a:solidFill>
                <a:latin typeface="Arial" panose="020B0604020202020204" pitchFamily="34" charset="0"/>
                <a:ea typeface="微软雅黑" panose="020B0503020204020204" pitchFamily="34" charset="-122"/>
              </a:rPr>
              <a:t>设计答辩</a:t>
            </a:r>
          </a:p>
        </p:txBody>
      </p:sp>
      <p:sp>
        <p:nvSpPr>
          <p:cNvPr id="5" name="副标题 2">
            <a:extLst>
              <a:ext uri="{FF2B5EF4-FFF2-40B4-BE49-F238E27FC236}">
                <a16:creationId xmlns:a16="http://schemas.microsoft.com/office/drawing/2014/main" id="{E021FC8F-8FC3-14B1-6642-DFC5C1078AC4}"/>
              </a:ext>
            </a:extLst>
          </p:cNvPr>
          <p:cNvSpPr txBox="1">
            <a:spLocks/>
          </p:cNvSpPr>
          <p:nvPr/>
        </p:nvSpPr>
        <p:spPr>
          <a:xfrm>
            <a:off x="8053418" y="4795386"/>
            <a:ext cx="4660176" cy="93091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zh-CN" altLang="en-US" sz="2000" dirty="0">
                <a:solidFill>
                  <a:schemeClr val="bg1"/>
                </a:solidFill>
                <a:latin typeface="Arial" panose="020B0604020202020204" pitchFamily="34" charset="0"/>
                <a:ea typeface="微软雅黑" panose="020B0503020204020204" pitchFamily="34" charset="-122"/>
              </a:rPr>
              <a:t>任飞 梁宸 赵一鸣 申梦飞</a:t>
            </a:r>
            <a:endParaRPr lang="en-US" altLang="zh-CN" sz="2000" dirty="0">
              <a:solidFill>
                <a:schemeClr val="bg1"/>
              </a:solidFill>
              <a:latin typeface="Arial" panose="020B0604020202020204" pitchFamily="34" charset="0"/>
              <a:ea typeface="微软雅黑" panose="020B0503020204020204" pitchFamily="34" charset="-122"/>
            </a:endParaRPr>
          </a:p>
          <a:p>
            <a:pPr algn="l"/>
            <a:r>
              <a:rPr lang="zh-CN" altLang="en-US" sz="2000" dirty="0">
                <a:solidFill>
                  <a:schemeClr val="bg1"/>
                </a:solidFill>
                <a:latin typeface="Arial" panose="020B0604020202020204" pitchFamily="34" charset="0"/>
                <a:ea typeface="微软雅黑" panose="020B0503020204020204" pitchFamily="34" charset="-122"/>
              </a:rPr>
              <a:t>指导老师：靳秀国 戴志涛</a:t>
            </a:r>
          </a:p>
        </p:txBody>
      </p:sp>
    </p:spTree>
    <p:extLst>
      <p:ext uri="{BB962C8B-B14F-4D97-AF65-F5344CB8AC3E}">
        <p14:creationId xmlns:p14="http://schemas.microsoft.com/office/powerpoint/2010/main" val="17410183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5B4ACE-52F3-AB6B-0A08-C7736061D45F}"/>
              </a:ext>
            </a:extLst>
          </p:cNvPr>
          <p:cNvSpPr>
            <a:spLocks noGrp="1"/>
          </p:cNvSpPr>
          <p:nvPr>
            <p:ph type="title"/>
          </p:nvPr>
        </p:nvSpPr>
        <p:spPr/>
        <p:txBody>
          <a:bodyPr/>
          <a:lstStyle/>
          <a:p>
            <a:r>
              <a:rPr lang="zh-CN" altLang="en-US" dirty="0"/>
              <a:t>双发射逻辑</a:t>
            </a:r>
          </a:p>
        </p:txBody>
      </p:sp>
      <p:sp>
        <p:nvSpPr>
          <p:cNvPr id="4" name="内容占位符 3">
            <a:extLst>
              <a:ext uri="{FF2B5EF4-FFF2-40B4-BE49-F238E27FC236}">
                <a16:creationId xmlns:a16="http://schemas.microsoft.com/office/drawing/2014/main" id="{91328A26-7C90-75A2-7DF3-AEA6E5E179BE}"/>
              </a:ext>
            </a:extLst>
          </p:cNvPr>
          <p:cNvSpPr>
            <a:spLocks noGrp="1"/>
          </p:cNvSpPr>
          <p:nvPr>
            <p:ph sz="half" idx="1"/>
          </p:nvPr>
        </p:nvSpPr>
        <p:spPr>
          <a:xfrm>
            <a:off x="838199" y="1825625"/>
            <a:ext cx="10294787" cy="4351338"/>
          </a:xfrm>
        </p:spPr>
        <p:txBody>
          <a:bodyPr>
            <a:normAutofit/>
          </a:bodyPr>
          <a:lstStyle/>
          <a:p>
            <a:pPr marL="0" indent="0">
              <a:lnSpc>
                <a:spcPct val="100000"/>
              </a:lnSpc>
              <a:buNone/>
            </a:pPr>
            <a:r>
              <a:rPr lang="en-US" altLang="zh-CN" dirty="0" err="1"/>
              <a:t>MeowCPU</a:t>
            </a:r>
            <a:r>
              <a:rPr lang="en-US" altLang="zh-CN" dirty="0"/>
              <a:t> </a:t>
            </a:r>
            <a:r>
              <a:rPr lang="zh-CN" altLang="en-US" dirty="0"/>
              <a:t>的两条流水线是相对对称的设计，仅在以下情况下不可以双发射：</a:t>
            </a:r>
            <a:endParaRPr lang="en-US" altLang="zh-CN" dirty="0"/>
          </a:p>
          <a:p>
            <a:pPr>
              <a:lnSpc>
                <a:spcPct val="150000"/>
              </a:lnSpc>
            </a:pPr>
            <a:r>
              <a:rPr lang="zh-CN" altLang="en-US" dirty="0"/>
              <a:t>指令队列中仅有一条指令</a:t>
            </a:r>
            <a:endParaRPr lang="en-US" altLang="zh-CN" dirty="0"/>
          </a:p>
          <a:p>
            <a:pPr>
              <a:lnSpc>
                <a:spcPct val="150000"/>
              </a:lnSpc>
            </a:pPr>
            <a:r>
              <a:rPr lang="zh-CN" altLang="en-US" dirty="0"/>
              <a:t>第二条指令的操作数未准备好</a:t>
            </a:r>
            <a:endParaRPr lang="en-US" altLang="zh-CN" dirty="0"/>
          </a:p>
          <a:p>
            <a:pPr>
              <a:lnSpc>
                <a:spcPct val="150000"/>
              </a:lnSpc>
            </a:pPr>
            <a:r>
              <a:rPr lang="zh-CN" altLang="en-US" dirty="0"/>
              <a:t>指令存在部件相关（如两条除法指令）</a:t>
            </a:r>
            <a:endParaRPr lang="en-US" altLang="zh-CN" dirty="0"/>
          </a:p>
          <a:p>
            <a:pPr>
              <a:lnSpc>
                <a:spcPct val="150000"/>
              </a:lnSpc>
            </a:pPr>
            <a:r>
              <a:rPr lang="zh-CN" altLang="en-US" dirty="0"/>
              <a:t>两条指令存在数据相关且不都是 </a:t>
            </a:r>
            <a:r>
              <a:rPr lang="en-US" altLang="zh-CN" dirty="0"/>
              <a:t>ALU </a:t>
            </a:r>
            <a:r>
              <a:rPr lang="zh-CN" altLang="en-US" dirty="0"/>
              <a:t>指令</a:t>
            </a:r>
            <a:endParaRPr lang="en-US" altLang="zh-CN" dirty="0"/>
          </a:p>
          <a:p>
            <a:pPr>
              <a:lnSpc>
                <a:spcPct val="150000"/>
              </a:lnSpc>
            </a:pPr>
            <a:r>
              <a:rPr lang="zh-CN" altLang="en-US" dirty="0"/>
              <a:t>部分特殊指令只能在第一条流水线上执行，如 </a:t>
            </a:r>
            <a:r>
              <a:rPr lang="en-US" altLang="zh-CN" dirty="0"/>
              <a:t>CSR </a:t>
            </a:r>
            <a:r>
              <a:rPr lang="zh-CN" altLang="en-US" dirty="0"/>
              <a:t>相关指令、</a:t>
            </a:r>
            <a:r>
              <a:rPr lang="en-US" altLang="zh-CN" dirty="0"/>
              <a:t>TLB </a:t>
            </a:r>
            <a:r>
              <a:rPr lang="zh-CN" altLang="en-US" dirty="0"/>
              <a:t>相关指令和 </a:t>
            </a:r>
            <a:r>
              <a:rPr lang="en-US" altLang="zh-CN" dirty="0"/>
              <a:t>CACOP </a:t>
            </a:r>
            <a:r>
              <a:rPr lang="zh-CN" altLang="en-US" dirty="0"/>
              <a:t>指令</a:t>
            </a:r>
            <a:endParaRPr lang="en-US" altLang="zh-CN" dirty="0"/>
          </a:p>
        </p:txBody>
      </p:sp>
    </p:spTree>
    <p:extLst>
      <p:ext uri="{BB962C8B-B14F-4D97-AF65-F5344CB8AC3E}">
        <p14:creationId xmlns:p14="http://schemas.microsoft.com/office/powerpoint/2010/main" val="5799415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636028A2-61DA-B78E-D89B-2B009F0C1CC5}"/>
              </a:ext>
            </a:extLst>
          </p:cNvPr>
          <p:cNvSpPr>
            <a:spLocks noGrp="1"/>
          </p:cNvSpPr>
          <p:nvPr>
            <p:ph type="title"/>
          </p:nvPr>
        </p:nvSpPr>
        <p:spPr/>
        <p:txBody>
          <a:bodyPr/>
          <a:lstStyle/>
          <a:p>
            <a:r>
              <a:rPr lang="zh-CN" altLang="en-US" dirty="0"/>
              <a:t>二、各组件设计方案</a:t>
            </a:r>
          </a:p>
        </p:txBody>
      </p:sp>
      <p:sp>
        <p:nvSpPr>
          <p:cNvPr id="5" name="文本占位符 4">
            <a:extLst>
              <a:ext uri="{FF2B5EF4-FFF2-40B4-BE49-F238E27FC236}">
                <a16:creationId xmlns:a16="http://schemas.microsoft.com/office/drawing/2014/main" id="{69B1D180-912F-BC62-7FFB-28A63522636D}"/>
              </a:ext>
            </a:extLst>
          </p:cNvPr>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2209512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5B4ACE-52F3-AB6B-0A08-C7736061D45F}"/>
              </a:ext>
            </a:extLst>
          </p:cNvPr>
          <p:cNvSpPr>
            <a:spLocks noGrp="1"/>
          </p:cNvSpPr>
          <p:nvPr>
            <p:ph type="title"/>
          </p:nvPr>
        </p:nvSpPr>
        <p:spPr/>
        <p:txBody>
          <a:bodyPr/>
          <a:lstStyle/>
          <a:p>
            <a:r>
              <a:rPr lang="zh-CN" altLang="en-US" dirty="0"/>
              <a:t>指令队列</a:t>
            </a:r>
          </a:p>
        </p:txBody>
      </p:sp>
      <p:sp>
        <p:nvSpPr>
          <p:cNvPr id="4" name="内容占位符 3">
            <a:extLst>
              <a:ext uri="{FF2B5EF4-FFF2-40B4-BE49-F238E27FC236}">
                <a16:creationId xmlns:a16="http://schemas.microsoft.com/office/drawing/2014/main" id="{91328A26-7C90-75A2-7DF3-AEA6E5E179BE}"/>
              </a:ext>
            </a:extLst>
          </p:cNvPr>
          <p:cNvSpPr>
            <a:spLocks noGrp="1"/>
          </p:cNvSpPr>
          <p:nvPr>
            <p:ph sz="half" idx="1"/>
          </p:nvPr>
        </p:nvSpPr>
        <p:spPr>
          <a:xfrm>
            <a:off x="838201" y="1825625"/>
            <a:ext cx="7111072" cy="4351338"/>
          </a:xfrm>
        </p:spPr>
        <p:txBody>
          <a:bodyPr>
            <a:normAutofit/>
          </a:bodyPr>
          <a:lstStyle/>
          <a:p>
            <a:r>
              <a:rPr lang="zh-CN" altLang="en-US" dirty="0"/>
              <a:t>指令队列将 </a:t>
            </a:r>
            <a:r>
              <a:rPr lang="en-US" altLang="zh-CN" dirty="0"/>
              <a:t>CPU </a:t>
            </a:r>
            <a:r>
              <a:rPr lang="zh-CN" altLang="en-US" dirty="0"/>
              <a:t>划分为前端和后端，主要功能有：</a:t>
            </a:r>
          </a:p>
          <a:p>
            <a:pPr marL="971550" lvl="1" indent="-514350">
              <a:buAutoNum type="arabicPeriod"/>
            </a:pPr>
            <a:r>
              <a:rPr lang="zh-CN" altLang="en-US" dirty="0"/>
              <a:t>解决前后端在不同时刻停顿导致速度不匹配的问题，减少取指跟不上或后端阻塞着浪费取指机会的情况</a:t>
            </a:r>
            <a:endParaRPr lang="en-US" altLang="zh-CN" dirty="0"/>
          </a:p>
          <a:p>
            <a:pPr marL="971550" lvl="1" indent="-514350">
              <a:buAutoNum type="arabicPeriod"/>
            </a:pPr>
            <a:r>
              <a:rPr lang="zh-CN" altLang="en-US" dirty="0"/>
              <a:t>凑出两条指令一起发射</a:t>
            </a:r>
          </a:p>
          <a:p>
            <a:endParaRPr lang="zh-CN" altLang="en-US" dirty="0"/>
          </a:p>
          <a:p>
            <a:r>
              <a:rPr lang="zh-CN" altLang="en-US" dirty="0"/>
              <a:t>根据实验，指令队列设置为 </a:t>
            </a:r>
            <a:r>
              <a:rPr lang="en-US" altLang="zh-CN" dirty="0"/>
              <a:t>16 </a:t>
            </a:r>
            <a:r>
              <a:rPr lang="zh-CN" altLang="en-US" dirty="0"/>
              <a:t>项可以获得比较理想的效果</a:t>
            </a:r>
            <a:endParaRPr lang="en-US" altLang="zh-CN" dirty="0"/>
          </a:p>
          <a:p>
            <a:r>
              <a:rPr lang="zh-CN" altLang="en-US" dirty="0"/>
              <a:t>实现上为了优化时序和减少资源占用使用了双 </a:t>
            </a:r>
            <a:r>
              <a:rPr lang="en-US" altLang="zh-CN" dirty="0"/>
              <a:t>bank </a:t>
            </a:r>
            <a:r>
              <a:rPr lang="zh-CN" altLang="en-US" dirty="0"/>
              <a:t>交替的实现方法。</a:t>
            </a:r>
            <a:endParaRPr lang="en-US" altLang="zh-CN" dirty="0"/>
          </a:p>
        </p:txBody>
      </p:sp>
      <p:pic>
        <p:nvPicPr>
          <p:cNvPr id="5" name="图形 4">
            <a:extLst>
              <a:ext uri="{FF2B5EF4-FFF2-40B4-BE49-F238E27FC236}">
                <a16:creationId xmlns:a16="http://schemas.microsoft.com/office/drawing/2014/main" id="{FEA44C69-6AFD-3CB3-2F3D-D5357933FDF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651115" y="920965"/>
            <a:ext cx="2212215" cy="5016069"/>
          </a:xfrm>
          <a:prstGeom prst="rect">
            <a:avLst/>
          </a:prstGeom>
        </p:spPr>
      </p:pic>
    </p:spTree>
    <p:extLst>
      <p:ext uri="{BB962C8B-B14F-4D97-AF65-F5344CB8AC3E}">
        <p14:creationId xmlns:p14="http://schemas.microsoft.com/office/powerpoint/2010/main" val="13526054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5B4ACE-52F3-AB6B-0A08-C7736061D45F}"/>
              </a:ext>
            </a:extLst>
          </p:cNvPr>
          <p:cNvSpPr>
            <a:spLocks noGrp="1"/>
          </p:cNvSpPr>
          <p:nvPr>
            <p:ph type="title"/>
          </p:nvPr>
        </p:nvSpPr>
        <p:spPr/>
        <p:txBody>
          <a:bodyPr/>
          <a:lstStyle/>
          <a:p>
            <a:r>
              <a:rPr lang="zh-CN" altLang="en-US" dirty="0"/>
              <a:t>分支预测</a:t>
            </a:r>
          </a:p>
        </p:txBody>
      </p:sp>
      <p:sp>
        <p:nvSpPr>
          <p:cNvPr id="4" name="内容占位符 3">
            <a:extLst>
              <a:ext uri="{FF2B5EF4-FFF2-40B4-BE49-F238E27FC236}">
                <a16:creationId xmlns:a16="http://schemas.microsoft.com/office/drawing/2014/main" id="{91328A26-7C90-75A2-7DF3-AEA6E5E179BE}"/>
              </a:ext>
            </a:extLst>
          </p:cNvPr>
          <p:cNvSpPr>
            <a:spLocks noGrp="1"/>
          </p:cNvSpPr>
          <p:nvPr>
            <p:ph sz="half" idx="1"/>
          </p:nvPr>
        </p:nvSpPr>
        <p:spPr>
          <a:xfrm>
            <a:off x="838200" y="1825625"/>
            <a:ext cx="5923020" cy="4351338"/>
          </a:xfrm>
        </p:spPr>
        <p:txBody>
          <a:bodyPr>
            <a:normAutofit/>
          </a:bodyPr>
          <a:lstStyle/>
          <a:p>
            <a:r>
              <a:rPr lang="en-US" altLang="zh-CN" sz="2000" b="0" dirty="0">
                <a:effectLst/>
                <a:latin typeface="+mn-ea"/>
              </a:rPr>
              <a:t>128 </a:t>
            </a:r>
            <a:r>
              <a:rPr lang="zh-CN" altLang="en-US" sz="2000" b="0" dirty="0">
                <a:effectLst/>
                <a:latin typeface="+mn-ea"/>
              </a:rPr>
              <a:t>项两路组相联 </a:t>
            </a:r>
            <a:r>
              <a:rPr lang="en-US" altLang="zh-CN" sz="2000" b="0" dirty="0">
                <a:effectLst/>
                <a:latin typeface="+mn-ea"/>
              </a:rPr>
              <a:t>BTB</a:t>
            </a:r>
            <a:r>
              <a:rPr lang="zh-CN" altLang="en-US" sz="2000" dirty="0">
                <a:latin typeface="+mn-ea"/>
              </a:rPr>
              <a:t>，存储</a:t>
            </a:r>
            <a:r>
              <a:rPr lang="zh-CN" altLang="en-US" sz="2000" b="0" dirty="0">
                <a:effectLst/>
                <a:latin typeface="+mn-ea"/>
              </a:rPr>
              <a:t>指令类型和目标地址</a:t>
            </a:r>
            <a:endParaRPr lang="en-US" altLang="zh-CN" sz="2000" b="0" dirty="0">
              <a:effectLst/>
              <a:latin typeface="+mn-ea"/>
            </a:endParaRPr>
          </a:p>
          <a:p>
            <a:pPr lvl="1"/>
            <a:r>
              <a:rPr lang="zh-CN" altLang="en-US" dirty="0">
                <a:latin typeface="+mn-ea"/>
              </a:rPr>
              <a:t>指令类型包括：无条件跳转、条件跳转、</a:t>
            </a:r>
            <a:r>
              <a:rPr lang="en-US" altLang="zh-CN" dirty="0">
                <a:latin typeface="+mn-ea"/>
              </a:rPr>
              <a:t>CALL</a:t>
            </a:r>
            <a:r>
              <a:rPr lang="zh-CN" altLang="en-US" dirty="0">
                <a:latin typeface="+mn-ea"/>
              </a:rPr>
              <a:t>（</a:t>
            </a:r>
            <a:r>
              <a:rPr lang="en-US" altLang="zh-CN" dirty="0">
                <a:latin typeface="+mn-ea"/>
              </a:rPr>
              <a:t>BL</a:t>
            </a:r>
            <a:r>
              <a:rPr lang="zh-CN" altLang="en-US" dirty="0">
                <a:latin typeface="+mn-ea"/>
              </a:rPr>
              <a:t>）、</a:t>
            </a:r>
            <a:r>
              <a:rPr lang="en-US" altLang="zh-CN" dirty="0">
                <a:latin typeface="+mn-ea"/>
              </a:rPr>
              <a:t>RET</a:t>
            </a:r>
            <a:r>
              <a:rPr lang="zh-CN" altLang="en-US" dirty="0">
                <a:latin typeface="+mn-ea"/>
              </a:rPr>
              <a:t>（</a:t>
            </a:r>
            <a:r>
              <a:rPr lang="en-US" altLang="zh-CN" dirty="0">
                <a:latin typeface="+mn-ea"/>
              </a:rPr>
              <a:t>JIRL 0, 1, 0</a:t>
            </a:r>
            <a:r>
              <a:rPr lang="zh-CN" altLang="en-US" dirty="0">
                <a:latin typeface="+mn-ea"/>
              </a:rPr>
              <a:t>）和间接跳转</a:t>
            </a:r>
            <a:endParaRPr lang="en-US" altLang="zh-CN" dirty="0">
              <a:latin typeface="+mn-ea"/>
            </a:endParaRPr>
          </a:p>
          <a:p>
            <a:r>
              <a:rPr lang="zh-CN" altLang="en-US" sz="2000" b="1" dirty="0">
                <a:latin typeface="+mn-ea"/>
              </a:rPr>
              <a:t>条件跳转 </a:t>
            </a:r>
            <a:r>
              <a:rPr lang="zh-CN" altLang="en-US" sz="2000" dirty="0">
                <a:latin typeface="+mn-ea"/>
              </a:rPr>
              <a:t>使用局部历史表 </a:t>
            </a:r>
            <a:r>
              <a:rPr lang="en-US" altLang="zh-CN" sz="2000" dirty="0">
                <a:latin typeface="+mn-ea"/>
              </a:rPr>
              <a:t>BHT </a:t>
            </a:r>
            <a:r>
              <a:rPr lang="zh-CN" altLang="en-US" sz="2000" dirty="0">
                <a:latin typeface="+mn-ea"/>
              </a:rPr>
              <a:t>查询局部历史，与 </a:t>
            </a:r>
            <a:r>
              <a:rPr lang="en-US" altLang="zh-CN" sz="2000" dirty="0">
                <a:latin typeface="+mn-ea"/>
              </a:rPr>
              <a:t>PC </a:t>
            </a:r>
            <a:r>
              <a:rPr lang="zh-CN" altLang="en-US" sz="2000" dirty="0">
                <a:latin typeface="+mn-ea"/>
              </a:rPr>
              <a:t>值哈希后查询两位饱和计数器 </a:t>
            </a:r>
            <a:r>
              <a:rPr lang="en-US" altLang="zh-CN" sz="2000" dirty="0">
                <a:latin typeface="+mn-ea"/>
              </a:rPr>
              <a:t>PHT</a:t>
            </a:r>
          </a:p>
          <a:p>
            <a:r>
              <a:rPr lang="en-US" altLang="zh-CN" sz="2000" b="1" dirty="0">
                <a:latin typeface="+mn-ea"/>
              </a:rPr>
              <a:t>CALL </a:t>
            </a:r>
            <a:r>
              <a:rPr lang="zh-CN" altLang="en-US" sz="2000" b="1" dirty="0">
                <a:latin typeface="+mn-ea"/>
              </a:rPr>
              <a:t>和 </a:t>
            </a:r>
            <a:r>
              <a:rPr lang="en-US" altLang="zh-CN" sz="2000" b="1" dirty="0">
                <a:latin typeface="+mn-ea"/>
              </a:rPr>
              <a:t>RET </a:t>
            </a:r>
            <a:r>
              <a:rPr lang="zh-CN" altLang="en-US" sz="2000" dirty="0">
                <a:latin typeface="+mn-ea"/>
              </a:rPr>
              <a:t>使用 </a:t>
            </a:r>
            <a:r>
              <a:rPr lang="en-US" altLang="zh-CN" sz="2000" dirty="0">
                <a:latin typeface="+mn-ea"/>
              </a:rPr>
              <a:t>16 </a:t>
            </a:r>
            <a:r>
              <a:rPr lang="zh-CN" altLang="en-US" sz="2000" dirty="0">
                <a:latin typeface="+mn-ea"/>
              </a:rPr>
              <a:t>项 </a:t>
            </a:r>
            <a:r>
              <a:rPr lang="en-US" altLang="zh-CN" sz="2000" dirty="0">
                <a:latin typeface="+mn-ea"/>
              </a:rPr>
              <a:t>RAS </a:t>
            </a:r>
            <a:r>
              <a:rPr lang="zh-CN" altLang="en-US" sz="2000" dirty="0">
                <a:latin typeface="+mn-ea"/>
              </a:rPr>
              <a:t>进行预测</a:t>
            </a:r>
            <a:endParaRPr lang="en-US" altLang="zh-CN" sz="2000" dirty="0">
              <a:latin typeface="+mn-ea"/>
            </a:endParaRPr>
          </a:p>
          <a:p>
            <a:r>
              <a:rPr lang="zh-CN" altLang="en-US" sz="2000" b="1" dirty="0">
                <a:latin typeface="+mn-ea"/>
              </a:rPr>
              <a:t>间接跳转 </a:t>
            </a:r>
            <a:r>
              <a:rPr lang="zh-CN" altLang="en-US" sz="2000" dirty="0">
                <a:latin typeface="+mn-ea"/>
              </a:rPr>
              <a:t>利用 </a:t>
            </a:r>
            <a:r>
              <a:rPr lang="en-US" altLang="zh-CN" sz="2000" dirty="0">
                <a:latin typeface="+mn-ea"/>
              </a:rPr>
              <a:t>BTB </a:t>
            </a:r>
            <a:r>
              <a:rPr lang="zh-CN" altLang="en-US" sz="2000" dirty="0">
                <a:latin typeface="+mn-ea"/>
              </a:rPr>
              <a:t>保存上一次跳转的目标地址</a:t>
            </a:r>
            <a:endParaRPr lang="en-US" altLang="zh-CN" sz="2000" dirty="0">
              <a:latin typeface="+mn-ea"/>
            </a:endParaRPr>
          </a:p>
          <a:p>
            <a:r>
              <a:rPr lang="zh-CN" altLang="en-US" sz="2000" dirty="0">
                <a:latin typeface="+mn-ea"/>
              </a:rPr>
              <a:t>各项性能测试的分支预测准确度基本达到 </a:t>
            </a:r>
            <a:r>
              <a:rPr lang="en-US" altLang="zh-CN" sz="2000" b="1" dirty="0">
                <a:latin typeface="+mn-ea"/>
              </a:rPr>
              <a:t>90% </a:t>
            </a:r>
            <a:r>
              <a:rPr lang="zh-CN" altLang="en-US" sz="2000" dirty="0">
                <a:latin typeface="+mn-ea"/>
              </a:rPr>
              <a:t>以上</a:t>
            </a:r>
            <a:endParaRPr lang="en-US" altLang="zh-CN" sz="2000" dirty="0">
              <a:latin typeface="+mn-ea"/>
            </a:endParaRPr>
          </a:p>
        </p:txBody>
      </p:sp>
      <p:pic>
        <p:nvPicPr>
          <p:cNvPr id="6" name="内容占位符 5">
            <a:extLst>
              <a:ext uri="{FF2B5EF4-FFF2-40B4-BE49-F238E27FC236}">
                <a16:creationId xmlns:a16="http://schemas.microsoft.com/office/drawing/2014/main" id="{708F637C-0822-8A9A-3912-BBF14B6C1205}"/>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505922" y="2159280"/>
            <a:ext cx="5181600" cy="3684027"/>
          </a:xfrm>
        </p:spPr>
      </p:pic>
    </p:spTree>
    <p:extLst>
      <p:ext uri="{BB962C8B-B14F-4D97-AF65-F5344CB8AC3E}">
        <p14:creationId xmlns:p14="http://schemas.microsoft.com/office/powerpoint/2010/main" val="7589568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5B4ACE-52F3-AB6B-0A08-C7736061D45F}"/>
              </a:ext>
            </a:extLst>
          </p:cNvPr>
          <p:cNvSpPr>
            <a:spLocks noGrp="1"/>
          </p:cNvSpPr>
          <p:nvPr>
            <p:ph type="title"/>
          </p:nvPr>
        </p:nvSpPr>
        <p:spPr>
          <a:xfrm>
            <a:off x="838200" y="365125"/>
            <a:ext cx="10515600" cy="1325563"/>
          </a:xfrm>
        </p:spPr>
        <p:txBody>
          <a:bodyPr/>
          <a:lstStyle/>
          <a:p>
            <a:r>
              <a:rPr lang="en-US" altLang="zh-CN" dirty="0"/>
              <a:t>Cache</a:t>
            </a:r>
            <a:endParaRPr lang="zh-CN" altLang="en-US" dirty="0"/>
          </a:p>
        </p:txBody>
      </p:sp>
      <p:pic>
        <p:nvPicPr>
          <p:cNvPr id="7" name="内容占位符 6">
            <a:extLst>
              <a:ext uri="{FF2B5EF4-FFF2-40B4-BE49-F238E27FC236}">
                <a16:creationId xmlns:a16="http://schemas.microsoft.com/office/drawing/2014/main" id="{4AD95005-F023-E730-6C13-380759D2ED45}"/>
              </a:ext>
            </a:extLst>
          </p:cNvPr>
          <p:cNvPicPr>
            <a:picLocks noGrp="1" noChangeAspect="1"/>
          </p:cNvPicPr>
          <p:nvPr>
            <p:ph sz="half" idx="1"/>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99836" y="1412204"/>
            <a:ext cx="7516186" cy="5189435"/>
          </a:xfrm>
        </p:spPr>
      </p:pic>
      <p:sp>
        <p:nvSpPr>
          <p:cNvPr id="5" name="内容占位符 4">
            <a:extLst>
              <a:ext uri="{FF2B5EF4-FFF2-40B4-BE49-F238E27FC236}">
                <a16:creationId xmlns:a16="http://schemas.microsoft.com/office/drawing/2014/main" id="{6626BEF7-795C-73CF-429C-900FCD2BA0CE}"/>
              </a:ext>
            </a:extLst>
          </p:cNvPr>
          <p:cNvSpPr>
            <a:spLocks noGrp="1"/>
          </p:cNvSpPr>
          <p:nvPr>
            <p:ph sz="half" idx="2"/>
          </p:nvPr>
        </p:nvSpPr>
        <p:spPr>
          <a:xfrm>
            <a:off x="7602201" y="1825625"/>
            <a:ext cx="4389963" cy="4351338"/>
          </a:xfrm>
        </p:spPr>
        <p:txBody>
          <a:bodyPr>
            <a:normAutofit fontScale="92500"/>
          </a:bodyPr>
          <a:lstStyle/>
          <a:p>
            <a:r>
              <a:rPr lang="zh-CN" altLang="en-US" dirty="0"/>
              <a:t>非阻塞</a:t>
            </a:r>
            <a:r>
              <a:rPr lang="en-US" altLang="zh-CN" dirty="0"/>
              <a:t> Cache</a:t>
            </a:r>
            <a:r>
              <a:rPr lang="zh-CN" altLang="en-US" dirty="0"/>
              <a:t>，多条流水线</a:t>
            </a:r>
            <a:endParaRPr lang="en-US" altLang="zh-CN" dirty="0"/>
          </a:p>
          <a:p>
            <a:r>
              <a:rPr lang="zh-CN" altLang="en-US" dirty="0"/>
              <a:t>可参数化配置行大小、相连度、是否预取</a:t>
            </a:r>
            <a:endParaRPr lang="en-US" altLang="zh-CN" dirty="0"/>
          </a:p>
          <a:p>
            <a:pPr lvl="1"/>
            <a:r>
              <a:rPr lang="zh-CN" altLang="en-US" dirty="0"/>
              <a:t>决赛配置为</a:t>
            </a:r>
            <a:r>
              <a:rPr lang="en-US" altLang="zh-CN" dirty="0"/>
              <a:t>I-Cache</a:t>
            </a:r>
            <a:r>
              <a:rPr lang="zh-CN" altLang="en-US" dirty="0"/>
              <a:t>和</a:t>
            </a:r>
            <a:r>
              <a:rPr lang="en-US" altLang="zh-CN" dirty="0"/>
              <a:t>D-Cache</a:t>
            </a:r>
            <a:r>
              <a:rPr lang="zh-CN" altLang="en-US" dirty="0"/>
              <a:t>均两路</a:t>
            </a:r>
            <a:r>
              <a:rPr lang="en-US" altLang="zh-CN" dirty="0"/>
              <a:t>8K</a:t>
            </a:r>
            <a:r>
              <a:rPr lang="zh-CN" altLang="en-US" dirty="0"/>
              <a:t>，行大小</a:t>
            </a:r>
            <a:r>
              <a:rPr lang="en-US" altLang="zh-CN" dirty="0"/>
              <a:t>32B</a:t>
            </a:r>
          </a:p>
          <a:p>
            <a:r>
              <a:rPr lang="zh-CN" altLang="en-US" dirty="0"/>
              <a:t>关键字优先与快速重启结合：连续访存缺失行时能快速响应，减少阻塞时间</a:t>
            </a:r>
            <a:endParaRPr lang="en-US" altLang="zh-CN" dirty="0"/>
          </a:p>
          <a:p>
            <a:r>
              <a:rPr lang="zh-CN" altLang="en-US" dirty="0"/>
              <a:t>可选设计：两条同行同类型访存指令可同时执行，提升访存性能</a:t>
            </a:r>
            <a:endParaRPr lang="en-US" altLang="zh-CN" dirty="0"/>
          </a:p>
          <a:p>
            <a:pPr lvl="1"/>
            <a:r>
              <a:rPr lang="zh-CN" altLang="en-US" dirty="0"/>
              <a:t>对 </a:t>
            </a:r>
            <a:r>
              <a:rPr lang="en-US" altLang="zh-CN" dirty="0" err="1"/>
              <a:t>bubble_sort</a:t>
            </a:r>
            <a:r>
              <a:rPr lang="en-US" altLang="zh-CN" dirty="0"/>
              <a:t> </a:t>
            </a:r>
            <a:r>
              <a:rPr lang="zh-CN" altLang="en-US" dirty="0"/>
              <a:t>和 </a:t>
            </a:r>
            <a:r>
              <a:rPr lang="en-US" altLang="zh-CN" dirty="0" err="1"/>
              <a:t>stringsearch</a:t>
            </a:r>
            <a:r>
              <a:rPr lang="zh-CN" altLang="en-US" dirty="0"/>
              <a:t>测试提升显著，但在决赛中未能保留</a:t>
            </a:r>
            <a:endParaRPr lang="en-US" altLang="zh-CN" dirty="0"/>
          </a:p>
          <a:p>
            <a:endParaRPr lang="zh-CN" altLang="en-US" dirty="0"/>
          </a:p>
        </p:txBody>
      </p:sp>
      <p:sp>
        <p:nvSpPr>
          <p:cNvPr id="9" name="内容占位符 3">
            <a:extLst>
              <a:ext uri="{FF2B5EF4-FFF2-40B4-BE49-F238E27FC236}">
                <a16:creationId xmlns:a16="http://schemas.microsoft.com/office/drawing/2014/main" id="{67D8E160-D51A-4E6D-0058-3C5E654D68EB}"/>
              </a:ext>
            </a:extLst>
          </p:cNvPr>
          <p:cNvSpPr txBox="1">
            <a:spLocks/>
          </p:cNvSpPr>
          <p:nvPr/>
        </p:nvSpPr>
        <p:spPr>
          <a:xfrm>
            <a:off x="8489992" y="575285"/>
            <a:ext cx="3502172" cy="56016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ltLang="zh-CN" sz="2400" dirty="0"/>
          </a:p>
        </p:txBody>
      </p:sp>
    </p:spTree>
    <p:extLst>
      <p:ext uri="{BB962C8B-B14F-4D97-AF65-F5344CB8AC3E}">
        <p14:creationId xmlns:p14="http://schemas.microsoft.com/office/powerpoint/2010/main" val="10076950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5B4ACE-52F3-AB6B-0A08-C7736061D45F}"/>
              </a:ext>
            </a:extLst>
          </p:cNvPr>
          <p:cNvSpPr>
            <a:spLocks noGrp="1"/>
          </p:cNvSpPr>
          <p:nvPr>
            <p:ph type="title"/>
          </p:nvPr>
        </p:nvSpPr>
        <p:spPr/>
        <p:txBody>
          <a:bodyPr/>
          <a:lstStyle/>
          <a:p>
            <a:r>
              <a:rPr lang="en-US" altLang="zh-CN" dirty="0"/>
              <a:t>TLB</a:t>
            </a:r>
            <a:endParaRPr lang="zh-CN" altLang="en-US" dirty="0"/>
          </a:p>
        </p:txBody>
      </p:sp>
      <p:sp>
        <p:nvSpPr>
          <p:cNvPr id="4" name="内容占位符 3">
            <a:extLst>
              <a:ext uri="{FF2B5EF4-FFF2-40B4-BE49-F238E27FC236}">
                <a16:creationId xmlns:a16="http://schemas.microsoft.com/office/drawing/2014/main" id="{91328A26-7C90-75A2-7DF3-AEA6E5E179BE}"/>
              </a:ext>
            </a:extLst>
          </p:cNvPr>
          <p:cNvSpPr>
            <a:spLocks noGrp="1"/>
          </p:cNvSpPr>
          <p:nvPr>
            <p:ph sz="half" idx="1"/>
          </p:nvPr>
        </p:nvSpPr>
        <p:spPr>
          <a:xfrm>
            <a:off x="838200" y="1825625"/>
            <a:ext cx="10604679" cy="4351338"/>
          </a:xfrm>
        </p:spPr>
        <p:txBody>
          <a:bodyPr>
            <a:normAutofit/>
          </a:bodyPr>
          <a:lstStyle/>
          <a:p>
            <a:r>
              <a:rPr lang="en-US" altLang="zh-CN" dirty="0"/>
              <a:t>TLB </a:t>
            </a:r>
            <a:r>
              <a:rPr lang="zh-CN" altLang="en-US" dirty="0"/>
              <a:t>使用了两级结构设计</a:t>
            </a:r>
            <a:endParaRPr lang="en-US" altLang="zh-CN" dirty="0"/>
          </a:p>
          <a:p>
            <a:pPr lvl="1"/>
            <a:r>
              <a:rPr lang="en-US" altLang="zh-CN" dirty="0"/>
              <a:t>L1 </a:t>
            </a:r>
            <a:r>
              <a:rPr lang="zh-CN" altLang="en-US" dirty="0"/>
              <a:t>缓存加速查找操作</a:t>
            </a:r>
            <a:endParaRPr lang="en-US" altLang="zh-CN" dirty="0"/>
          </a:p>
          <a:p>
            <a:pPr lvl="1"/>
            <a:r>
              <a:rPr lang="zh-CN" altLang="en-US" dirty="0"/>
              <a:t>读、写、</a:t>
            </a:r>
            <a:r>
              <a:rPr lang="en-US" altLang="zh-CN" dirty="0"/>
              <a:t>INVTLB </a:t>
            </a:r>
            <a:r>
              <a:rPr lang="zh-CN" altLang="en-US" dirty="0"/>
              <a:t>直接与 </a:t>
            </a:r>
            <a:r>
              <a:rPr lang="en-US" altLang="zh-CN" dirty="0"/>
              <a:t>L2 </a:t>
            </a:r>
            <a:r>
              <a:rPr lang="zh-CN" altLang="en-US" dirty="0"/>
              <a:t>交互</a:t>
            </a:r>
            <a:endParaRPr lang="en-US" altLang="zh-CN" dirty="0"/>
          </a:p>
          <a:p>
            <a:r>
              <a:rPr lang="en-US" altLang="zh-CN" dirty="0"/>
              <a:t>L1 </a:t>
            </a:r>
            <a:r>
              <a:rPr lang="zh-CN" altLang="en-US" dirty="0"/>
              <a:t>命中时当拍返回结果，未命中时则需要四拍（一拍查找 </a:t>
            </a:r>
            <a:r>
              <a:rPr lang="en-US" altLang="zh-CN" dirty="0"/>
              <a:t>L1</a:t>
            </a:r>
            <a:r>
              <a:rPr lang="zh-CN" altLang="en-US" dirty="0"/>
              <a:t>，两拍查找 </a:t>
            </a:r>
            <a:r>
              <a:rPr lang="en-US" altLang="zh-CN" dirty="0"/>
              <a:t>L2</a:t>
            </a:r>
            <a:r>
              <a:rPr lang="zh-CN" altLang="en-US" dirty="0"/>
              <a:t>，一拍写回）。</a:t>
            </a:r>
            <a:endParaRPr lang="en-US" altLang="zh-CN" dirty="0"/>
          </a:p>
          <a:p>
            <a:r>
              <a:rPr lang="zh-CN" altLang="en-US" dirty="0"/>
              <a:t>由于 </a:t>
            </a:r>
            <a:r>
              <a:rPr lang="en-US" altLang="zh-CN" dirty="0"/>
              <a:t>Cache </a:t>
            </a:r>
            <a:r>
              <a:rPr lang="zh-CN" altLang="en-US" dirty="0"/>
              <a:t>和流水线的交互设计问题，访存指令需要在第一阶段取消，这导致 </a:t>
            </a:r>
            <a:r>
              <a:rPr lang="en-US" altLang="zh-CN" dirty="0"/>
              <a:t>TLB </a:t>
            </a:r>
            <a:r>
              <a:rPr lang="zh-CN" altLang="en-US" dirty="0"/>
              <a:t>异常信号需要串连到 </a:t>
            </a:r>
            <a:r>
              <a:rPr lang="en-US" altLang="zh-CN" dirty="0"/>
              <a:t>Cache</a:t>
            </a:r>
            <a:r>
              <a:rPr lang="zh-CN" altLang="en-US" dirty="0"/>
              <a:t>，时序异常紧张，导致 </a:t>
            </a:r>
            <a:r>
              <a:rPr lang="en-US" altLang="zh-CN" dirty="0"/>
              <a:t>L1 </a:t>
            </a:r>
            <a:r>
              <a:rPr lang="zh-CN" altLang="en-US" dirty="0"/>
              <a:t>只能做一项，也无法同时查找 </a:t>
            </a:r>
            <a:r>
              <a:rPr lang="en-US" altLang="zh-CN" dirty="0"/>
              <a:t>L2</a:t>
            </a:r>
            <a:r>
              <a:rPr lang="zh-CN" altLang="en-US" dirty="0"/>
              <a:t>，对性能有一定影响。</a:t>
            </a:r>
            <a:endParaRPr lang="en-US" altLang="zh-CN" dirty="0"/>
          </a:p>
        </p:txBody>
      </p:sp>
    </p:spTree>
    <p:extLst>
      <p:ext uri="{BB962C8B-B14F-4D97-AF65-F5344CB8AC3E}">
        <p14:creationId xmlns:p14="http://schemas.microsoft.com/office/powerpoint/2010/main" val="32701766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636028A2-61DA-B78E-D89B-2B009F0C1CC5}"/>
              </a:ext>
            </a:extLst>
          </p:cNvPr>
          <p:cNvSpPr>
            <a:spLocks noGrp="1"/>
          </p:cNvSpPr>
          <p:nvPr>
            <p:ph type="title"/>
          </p:nvPr>
        </p:nvSpPr>
        <p:spPr/>
        <p:txBody>
          <a:bodyPr/>
          <a:lstStyle/>
          <a:p>
            <a:r>
              <a:rPr lang="zh-CN" altLang="en-US" dirty="0"/>
              <a:t>三、系统演示</a:t>
            </a:r>
          </a:p>
        </p:txBody>
      </p:sp>
      <p:sp>
        <p:nvSpPr>
          <p:cNvPr id="5" name="文本占位符 4">
            <a:extLst>
              <a:ext uri="{FF2B5EF4-FFF2-40B4-BE49-F238E27FC236}">
                <a16:creationId xmlns:a16="http://schemas.microsoft.com/office/drawing/2014/main" id="{69B1D180-912F-BC62-7FFB-28A63522636D}"/>
              </a:ext>
            </a:extLst>
          </p:cNvPr>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4992061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5B4ACE-52F3-AB6B-0A08-C7736061D45F}"/>
              </a:ext>
            </a:extLst>
          </p:cNvPr>
          <p:cNvSpPr>
            <a:spLocks noGrp="1"/>
          </p:cNvSpPr>
          <p:nvPr>
            <p:ph type="title"/>
          </p:nvPr>
        </p:nvSpPr>
        <p:spPr/>
        <p:txBody>
          <a:bodyPr/>
          <a:lstStyle/>
          <a:p>
            <a:r>
              <a:rPr lang="zh-CN" altLang="en-US" dirty="0"/>
              <a:t>系统演示 </a:t>
            </a:r>
            <a:r>
              <a:rPr lang="en-US" altLang="zh-CN" dirty="0"/>
              <a:t>—— PMON</a:t>
            </a:r>
            <a:endParaRPr lang="zh-CN" altLang="en-US" dirty="0"/>
          </a:p>
        </p:txBody>
      </p:sp>
      <p:pic>
        <p:nvPicPr>
          <p:cNvPr id="5" name="内容占位符 4">
            <a:extLst>
              <a:ext uri="{FF2B5EF4-FFF2-40B4-BE49-F238E27FC236}">
                <a16:creationId xmlns:a16="http://schemas.microsoft.com/office/drawing/2014/main" id="{65B6C19B-4C8E-17A7-5C92-050BB43CDC50}"/>
              </a:ext>
            </a:extLst>
          </p:cNvPr>
          <p:cNvPicPr>
            <a:picLocks noGrp="1" noChangeAspect="1"/>
          </p:cNvPicPr>
          <p:nvPr>
            <p:ph sz="half" idx="1"/>
          </p:nvPr>
        </p:nvPicPr>
        <p:blipFill>
          <a:blip r:embed="rId2"/>
          <a:stretch>
            <a:fillRect/>
          </a:stretch>
        </p:blipFill>
        <p:spPr>
          <a:xfrm>
            <a:off x="2092545" y="1529411"/>
            <a:ext cx="7904997" cy="4351338"/>
          </a:xfrm>
        </p:spPr>
      </p:pic>
      <p:sp>
        <p:nvSpPr>
          <p:cNvPr id="3" name="文本框 2">
            <a:extLst>
              <a:ext uri="{FF2B5EF4-FFF2-40B4-BE49-F238E27FC236}">
                <a16:creationId xmlns:a16="http://schemas.microsoft.com/office/drawing/2014/main" id="{BAEE8FC6-C2C0-EDCA-6F74-3E33D669A68E}"/>
              </a:ext>
            </a:extLst>
          </p:cNvPr>
          <p:cNvSpPr txBox="1"/>
          <p:nvPr/>
        </p:nvSpPr>
        <p:spPr>
          <a:xfrm>
            <a:off x="5499226" y="5945892"/>
            <a:ext cx="1825824" cy="369332"/>
          </a:xfrm>
          <a:prstGeom prst="rect">
            <a:avLst/>
          </a:prstGeom>
          <a:noFill/>
        </p:spPr>
        <p:txBody>
          <a:bodyPr wrap="square" rtlCol="0">
            <a:spAutoFit/>
          </a:bodyPr>
          <a:lstStyle/>
          <a:p>
            <a:r>
              <a:rPr lang="zh-CN" altLang="en-US" dirty="0"/>
              <a:t>启动</a:t>
            </a:r>
            <a:r>
              <a:rPr lang="en-US" altLang="zh-CN" dirty="0"/>
              <a:t>PMON</a:t>
            </a:r>
            <a:endParaRPr lang="zh-CN" altLang="en-US" dirty="0"/>
          </a:p>
        </p:txBody>
      </p:sp>
    </p:spTree>
    <p:extLst>
      <p:ext uri="{BB962C8B-B14F-4D97-AF65-F5344CB8AC3E}">
        <p14:creationId xmlns:p14="http://schemas.microsoft.com/office/powerpoint/2010/main" val="1681258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5B4ACE-52F3-AB6B-0A08-C7736061D45F}"/>
              </a:ext>
            </a:extLst>
          </p:cNvPr>
          <p:cNvSpPr>
            <a:spLocks noGrp="1"/>
          </p:cNvSpPr>
          <p:nvPr>
            <p:ph type="title"/>
          </p:nvPr>
        </p:nvSpPr>
        <p:spPr/>
        <p:txBody>
          <a:bodyPr/>
          <a:lstStyle/>
          <a:p>
            <a:r>
              <a:rPr lang="zh-CN" altLang="en-US" dirty="0"/>
              <a:t>系统演示 </a:t>
            </a:r>
            <a:r>
              <a:rPr lang="en-US" altLang="zh-CN" dirty="0"/>
              <a:t>—— Linux</a:t>
            </a:r>
            <a:endParaRPr lang="zh-CN" altLang="en-US" dirty="0"/>
          </a:p>
        </p:txBody>
      </p:sp>
      <p:pic>
        <p:nvPicPr>
          <p:cNvPr id="5" name="内容占位符 4">
            <a:extLst>
              <a:ext uri="{FF2B5EF4-FFF2-40B4-BE49-F238E27FC236}">
                <a16:creationId xmlns:a16="http://schemas.microsoft.com/office/drawing/2014/main" id="{C99A48FF-AA4F-B2AE-98DE-847D88153E63}"/>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143501" y="1510093"/>
            <a:ext cx="7904997" cy="4351338"/>
          </a:xfrm>
        </p:spPr>
      </p:pic>
      <p:sp>
        <p:nvSpPr>
          <p:cNvPr id="3" name="文本框 2">
            <a:extLst>
              <a:ext uri="{FF2B5EF4-FFF2-40B4-BE49-F238E27FC236}">
                <a16:creationId xmlns:a16="http://schemas.microsoft.com/office/drawing/2014/main" id="{8F74F8F5-AFF2-F80F-BB67-54FF96334619}"/>
              </a:ext>
            </a:extLst>
          </p:cNvPr>
          <p:cNvSpPr txBox="1"/>
          <p:nvPr/>
        </p:nvSpPr>
        <p:spPr>
          <a:xfrm>
            <a:off x="5183087" y="5967090"/>
            <a:ext cx="1825824" cy="369332"/>
          </a:xfrm>
          <a:prstGeom prst="rect">
            <a:avLst/>
          </a:prstGeom>
          <a:noFill/>
        </p:spPr>
        <p:txBody>
          <a:bodyPr wrap="square" rtlCol="0">
            <a:spAutoFit/>
          </a:bodyPr>
          <a:lstStyle/>
          <a:p>
            <a:r>
              <a:rPr lang="zh-CN" altLang="en-US" dirty="0"/>
              <a:t>启动</a:t>
            </a:r>
            <a:r>
              <a:rPr lang="en-US" altLang="zh-CN" dirty="0"/>
              <a:t>Linux</a:t>
            </a:r>
            <a:r>
              <a:rPr lang="zh-CN" altLang="en-US" dirty="0"/>
              <a:t>系统</a:t>
            </a:r>
          </a:p>
        </p:txBody>
      </p:sp>
    </p:spTree>
    <p:extLst>
      <p:ext uri="{BB962C8B-B14F-4D97-AF65-F5344CB8AC3E}">
        <p14:creationId xmlns:p14="http://schemas.microsoft.com/office/powerpoint/2010/main" val="11341804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5B4ACE-52F3-AB6B-0A08-C7736061D45F}"/>
              </a:ext>
            </a:extLst>
          </p:cNvPr>
          <p:cNvSpPr>
            <a:spLocks noGrp="1"/>
          </p:cNvSpPr>
          <p:nvPr>
            <p:ph type="title"/>
          </p:nvPr>
        </p:nvSpPr>
        <p:spPr/>
        <p:txBody>
          <a:bodyPr/>
          <a:lstStyle/>
          <a:p>
            <a:r>
              <a:rPr lang="zh-CN" altLang="en-US" dirty="0"/>
              <a:t>系统演示 </a:t>
            </a:r>
            <a:r>
              <a:rPr lang="en-US" altLang="zh-CN" dirty="0"/>
              <a:t>—— </a:t>
            </a:r>
            <a:r>
              <a:rPr lang="zh-CN" altLang="en-US" dirty="0"/>
              <a:t>移植</a:t>
            </a:r>
            <a:r>
              <a:rPr lang="en-US" altLang="zh-CN" dirty="0" err="1"/>
              <a:t>lighttpd</a:t>
            </a:r>
            <a:endParaRPr lang="zh-CN" altLang="en-US" dirty="0"/>
          </a:p>
        </p:txBody>
      </p:sp>
      <p:pic>
        <p:nvPicPr>
          <p:cNvPr id="8" name="内容占位符 7">
            <a:extLst>
              <a:ext uri="{FF2B5EF4-FFF2-40B4-BE49-F238E27FC236}">
                <a16:creationId xmlns:a16="http://schemas.microsoft.com/office/drawing/2014/main" id="{9D961BB8-5CE5-E706-4627-9D2E7B5A3FED}"/>
              </a:ext>
            </a:extLst>
          </p:cNvPr>
          <p:cNvPicPr>
            <a:picLocks noGrp="1" noChangeAspect="1"/>
          </p:cNvPicPr>
          <p:nvPr>
            <p:ph idx="1"/>
          </p:nvPr>
        </p:nvPicPr>
        <p:blipFill>
          <a:blip r:embed="rId2"/>
          <a:stretch>
            <a:fillRect/>
          </a:stretch>
        </p:blipFill>
        <p:spPr>
          <a:xfrm>
            <a:off x="2143501" y="1497210"/>
            <a:ext cx="7904997" cy="4351338"/>
          </a:xfrm>
        </p:spPr>
      </p:pic>
      <p:sp>
        <p:nvSpPr>
          <p:cNvPr id="3" name="文本框 2">
            <a:extLst>
              <a:ext uri="{FF2B5EF4-FFF2-40B4-BE49-F238E27FC236}">
                <a16:creationId xmlns:a16="http://schemas.microsoft.com/office/drawing/2014/main" id="{DC038FE4-D259-2B13-AB11-FEA3F8ACA39C}"/>
              </a:ext>
            </a:extLst>
          </p:cNvPr>
          <p:cNvSpPr txBox="1"/>
          <p:nvPr/>
        </p:nvSpPr>
        <p:spPr>
          <a:xfrm>
            <a:off x="2720418" y="5953506"/>
            <a:ext cx="7225049" cy="369332"/>
          </a:xfrm>
          <a:prstGeom prst="rect">
            <a:avLst/>
          </a:prstGeom>
          <a:noFill/>
        </p:spPr>
        <p:txBody>
          <a:bodyPr wrap="square" rtlCol="0">
            <a:spAutoFit/>
          </a:bodyPr>
          <a:lstStyle/>
          <a:p>
            <a:r>
              <a:rPr lang="zh-CN" altLang="en-US" dirty="0"/>
              <a:t>使用</a:t>
            </a:r>
            <a:r>
              <a:rPr lang="en-US" altLang="zh-CN" dirty="0" err="1"/>
              <a:t>lighttpd</a:t>
            </a:r>
            <a:r>
              <a:rPr lang="zh-CN" altLang="en-US" dirty="0"/>
              <a:t>在开发版上搭建</a:t>
            </a:r>
            <a:r>
              <a:rPr lang="en-US" altLang="zh-CN" dirty="0"/>
              <a:t>http</a:t>
            </a:r>
            <a:r>
              <a:rPr lang="zh-CN" altLang="en-US" dirty="0"/>
              <a:t>服务器，并通过主机访问的日志</a:t>
            </a:r>
          </a:p>
        </p:txBody>
      </p:sp>
    </p:spTree>
    <p:extLst>
      <p:ext uri="{BB962C8B-B14F-4D97-AF65-F5344CB8AC3E}">
        <p14:creationId xmlns:p14="http://schemas.microsoft.com/office/powerpoint/2010/main" val="6337305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12025E-7E04-B169-B3F3-2B102E8965D5}"/>
              </a:ext>
            </a:extLst>
          </p:cNvPr>
          <p:cNvSpPr>
            <a:spLocks noGrp="1"/>
          </p:cNvSpPr>
          <p:nvPr>
            <p:ph type="title"/>
          </p:nvPr>
        </p:nvSpPr>
        <p:spPr/>
        <p:txBody>
          <a:bodyPr/>
          <a:lstStyle/>
          <a:p>
            <a:r>
              <a:rPr lang="zh-CN" altLang="en-US" dirty="0"/>
              <a:t>内容</a:t>
            </a:r>
          </a:p>
        </p:txBody>
      </p:sp>
      <p:sp>
        <p:nvSpPr>
          <p:cNvPr id="3" name="内容占位符 2">
            <a:extLst>
              <a:ext uri="{FF2B5EF4-FFF2-40B4-BE49-F238E27FC236}">
                <a16:creationId xmlns:a16="http://schemas.microsoft.com/office/drawing/2014/main" id="{43F5121D-FBC7-83A5-5668-09390B5817B1}"/>
              </a:ext>
            </a:extLst>
          </p:cNvPr>
          <p:cNvSpPr>
            <a:spLocks noGrp="1"/>
          </p:cNvSpPr>
          <p:nvPr>
            <p:ph idx="1"/>
          </p:nvPr>
        </p:nvSpPr>
        <p:spPr/>
        <p:txBody>
          <a:bodyPr>
            <a:normAutofit/>
          </a:bodyPr>
          <a:lstStyle/>
          <a:p>
            <a:pPr marL="514350" indent="-514350">
              <a:lnSpc>
                <a:spcPct val="200000"/>
              </a:lnSpc>
              <a:buFont typeface="+mj-ea"/>
              <a:buAutoNum type="ea1JpnChsDbPeriod"/>
            </a:pPr>
            <a:r>
              <a:rPr lang="en-US" altLang="zh-CN" sz="2800" dirty="0"/>
              <a:t>CPU</a:t>
            </a:r>
            <a:r>
              <a:rPr lang="zh-CN" altLang="en-US" sz="2800" dirty="0"/>
              <a:t>整体架构</a:t>
            </a:r>
            <a:endParaRPr lang="en-US" altLang="zh-CN" sz="2800" dirty="0"/>
          </a:p>
          <a:p>
            <a:pPr marL="514350" indent="-514350">
              <a:lnSpc>
                <a:spcPct val="200000"/>
              </a:lnSpc>
              <a:buFont typeface="+mj-ea"/>
              <a:buAutoNum type="ea1JpnChsDbPeriod"/>
            </a:pPr>
            <a:r>
              <a:rPr lang="zh-CN" altLang="en-US" sz="2800" dirty="0"/>
              <a:t>各组件设计方案</a:t>
            </a:r>
            <a:endParaRPr lang="en-US" altLang="zh-CN" sz="2800" dirty="0"/>
          </a:p>
          <a:p>
            <a:pPr marL="514350" indent="-514350">
              <a:lnSpc>
                <a:spcPct val="200000"/>
              </a:lnSpc>
              <a:buFont typeface="+mj-ea"/>
              <a:buAutoNum type="ea1JpnChsDbPeriod"/>
            </a:pPr>
            <a:r>
              <a:rPr lang="zh-CN" altLang="en-US" sz="2800" dirty="0"/>
              <a:t>系统展示</a:t>
            </a:r>
            <a:endParaRPr lang="en-US" altLang="zh-CN" sz="2800" dirty="0"/>
          </a:p>
          <a:p>
            <a:pPr marL="514350" indent="-514350">
              <a:lnSpc>
                <a:spcPct val="200000"/>
              </a:lnSpc>
              <a:buFont typeface="+mj-ea"/>
              <a:buAutoNum type="ea1JpnChsDbPeriod"/>
            </a:pPr>
            <a:r>
              <a:rPr lang="zh-CN" altLang="en-US" sz="2800" dirty="0"/>
              <a:t>总结与反思</a:t>
            </a:r>
          </a:p>
        </p:txBody>
      </p:sp>
    </p:spTree>
    <p:extLst>
      <p:ext uri="{BB962C8B-B14F-4D97-AF65-F5344CB8AC3E}">
        <p14:creationId xmlns:p14="http://schemas.microsoft.com/office/powerpoint/2010/main" val="8229250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636028A2-61DA-B78E-D89B-2B009F0C1CC5}"/>
              </a:ext>
            </a:extLst>
          </p:cNvPr>
          <p:cNvSpPr>
            <a:spLocks noGrp="1"/>
          </p:cNvSpPr>
          <p:nvPr>
            <p:ph type="title"/>
          </p:nvPr>
        </p:nvSpPr>
        <p:spPr/>
        <p:txBody>
          <a:bodyPr/>
          <a:lstStyle/>
          <a:p>
            <a:r>
              <a:rPr lang="zh-CN" altLang="en-US" dirty="0"/>
              <a:t>四、总结与反思</a:t>
            </a:r>
          </a:p>
        </p:txBody>
      </p:sp>
      <p:sp>
        <p:nvSpPr>
          <p:cNvPr id="5" name="文本占位符 4">
            <a:extLst>
              <a:ext uri="{FF2B5EF4-FFF2-40B4-BE49-F238E27FC236}">
                <a16:creationId xmlns:a16="http://schemas.microsoft.com/office/drawing/2014/main" id="{69B1D180-912F-BC62-7FFB-28A63522636D}"/>
              </a:ext>
            </a:extLst>
          </p:cNvPr>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8215385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5B4ACE-52F3-AB6B-0A08-C7736061D45F}"/>
              </a:ext>
            </a:extLst>
          </p:cNvPr>
          <p:cNvSpPr>
            <a:spLocks noGrp="1"/>
          </p:cNvSpPr>
          <p:nvPr>
            <p:ph type="title"/>
          </p:nvPr>
        </p:nvSpPr>
        <p:spPr/>
        <p:txBody>
          <a:bodyPr/>
          <a:lstStyle/>
          <a:p>
            <a:r>
              <a:rPr lang="zh-CN" altLang="en-US" dirty="0"/>
              <a:t>项目亮点</a:t>
            </a:r>
          </a:p>
        </p:txBody>
      </p:sp>
      <p:sp>
        <p:nvSpPr>
          <p:cNvPr id="3" name="内容占位符 2">
            <a:extLst>
              <a:ext uri="{FF2B5EF4-FFF2-40B4-BE49-F238E27FC236}">
                <a16:creationId xmlns:a16="http://schemas.microsoft.com/office/drawing/2014/main" id="{C1618478-AF6E-9053-778F-137D97909233}"/>
              </a:ext>
            </a:extLst>
          </p:cNvPr>
          <p:cNvSpPr>
            <a:spLocks noGrp="1"/>
          </p:cNvSpPr>
          <p:nvPr>
            <p:ph idx="1"/>
          </p:nvPr>
        </p:nvSpPr>
        <p:spPr/>
        <p:txBody>
          <a:bodyPr/>
          <a:lstStyle/>
          <a:p>
            <a:pPr>
              <a:lnSpc>
                <a:spcPct val="150000"/>
              </a:lnSpc>
            </a:pPr>
            <a:r>
              <a:rPr lang="zh-CN" altLang="en-US" dirty="0"/>
              <a:t>实现了顺序双发射设计路线中接近极限的 </a:t>
            </a:r>
            <a:r>
              <a:rPr lang="en-US" altLang="zh-CN" dirty="0"/>
              <a:t>IPC</a:t>
            </a:r>
          </a:p>
          <a:p>
            <a:pPr>
              <a:lnSpc>
                <a:spcPct val="150000"/>
              </a:lnSpc>
            </a:pPr>
            <a:r>
              <a:rPr lang="zh-CN" altLang="en-US" dirty="0"/>
              <a:t>尝试了同行访存双发射、拆分译码阶段和取操作数阶段等创新设计</a:t>
            </a:r>
            <a:endParaRPr lang="en-US" altLang="zh-CN" dirty="0"/>
          </a:p>
          <a:p>
            <a:pPr>
              <a:lnSpc>
                <a:spcPct val="150000"/>
              </a:lnSpc>
            </a:pPr>
            <a:r>
              <a:rPr lang="zh-CN" altLang="en-US" dirty="0"/>
              <a:t>利用 </a:t>
            </a:r>
            <a:r>
              <a:rPr lang="en-US" altLang="zh-CN" dirty="0" err="1"/>
              <a:t>Chiplab</a:t>
            </a:r>
            <a:r>
              <a:rPr lang="en-US" altLang="zh-CN" dirty="0"/>
              <a:t> </a:t>
            </a:r>
            <a:r>
              <a:rPr lang="zh-CN" altLang="en-US" dirty="0"/>
              <a:t>平台实现敏捷开发，快速测试参数以及调试系统。将性能测试移植到</a:t>
            </a:r>
            <a:r>
              <a:rPr lang="en-US" altLang="zh-CN" dirty="0"/>
              <a:t> </a:t>
            </a:r>
            <a:r>
              <a:rPr lang="en-US" altLang="zh-CN" dirty="0" err="1"/>
              <a:t>Chiplab</a:t>
            </a:r>
            <a:r>
              <a:rPr lang="en-US" altLang="zh-CN" dirty="0"/>
              <a:t> </a:t>
            </a:r>
            <a:r>
              <a:rPr lang="zh-CN" altLang="en-US" dirty="0"/>
              <a:t>平台便于快速测试性能。利用</a:t>
            </a:r>
            <a:r>
              <a:rPr lang="zh-CN" altLang="en-US" dirty="0">
                <a:solidFill>
                  <a:srgbClr val="FF0000"/>
                </a:solidFill>
              </a:rPr>
              <a:t>随机测试</a:t>
            </a:r>
            <a:r>
              <a:rPr lang="zh-CN" altLang="en-US" dirty="0"/>
              <a:t>环境在尝试启动 </a:t>
            </a:r>
            <a:r>
              <a:rPr lang="en-US" altLang="zh-CN" dirty="0"/>
              <a:t>Linux </a:t>
            </a:r>
            <a:r>
              <a:rPr lang="zh-CN" altLang="en-US" dirty="0"/>
              <a:t>前就发现并解决了大量问题，让启动 </a:t>
            </a:r>
            <a:r>
              <a:rPr lang="en-US" altLang="zh-CN" dirty="0"/>
              <a:t>Linux </a:t>
            </a:r>
            <a:r>
              <a:rPr lang="zh-CN" altLang="en-US" dirty="0"/>
              <a:t>的过程变得极为顺利</a:t>
            </a:r>
          </a:p>
        </p:txBody>
      </p:sp>
    </p:spTree>
    <p:extLst>
      <p:ext uri="{BB962C8B-B14F-4D97-AF65-F5344CB8AC3E}">
        <p14:creationId xmlns:p14="http://schemas.microsoft.com/office/powerpoint/2010/main" val="16567536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5B4ACE-52F3-AB6B-0A08-C7736061D45F}"/>
              </a:ext>
            </a:extLst>
          </p:cNvPr>
          <p:cNvSpPr>
            <a:spLocks noGrp="1"/>
          </p:cNvSpPr>
          <p:nvPr>
            <p:ph type="title"/>
          </p:nvPr>
        </p:nvSpPr>
        <p:spPr/>
        <p:txBody>
          <a:bodyPr/>
          <a:lstStyle/>
          <a:p>
            <a:r>
              <a:rPr lang="zh-CN" altLang="en-US" dirty="0"/>
              <a:t>反思</a:t>
            </a:r>
          </a:p>
        </p:txBody>
      </p:sp>
      <p:sp>
        <p:nvSpPr>
          <p:cNvPr id="6" name="内容占位符 5">
            <a:extLst>
              <a:ext uri="{FF2B5EF4-FFF2-40B4-BE49-F238E27FC236}">
                <a16:creationId xmlns:a16="http://schemas.microsoft.com/office/drawing/2014/main" id="{81A4F3D8-6EB0-80F7-426A-FF65AECFCB72}"/>
              </a:ext>
            </a:extLst>
          </p:cNvPr>
          <p:cNvSpPr>
            <a:spLocks noGrp="1"/>
          </p:cNvSpPr>
          <p:nvPr>
            <p:ph idx="1"/>
          </p:nvPr>
        </p:nvSpPr>
        <p:spPr/>
        <p:txBody>
          <a:bodyPr>
            <a:normAutofit/>
          </a:bodyPr>
          <a:lstStyle/>
          <a:p>
            <a:pPr marL="0" indent="0">
              <a:buNone/>
            </a:pPr>
            <a:r>
              <a:rPr lang="zh-CN" altLang="en-US" dirty="0"/>
              <a:t>回顾参赛历程，并与其他参赛队交流后，我们也意识到了很多问题。</a:t>
            </a:r>
            <a:endParaRPr lang="en-US" altLang="zh-CN" dirty="0"/>
          </a:p>
          <a:p>
            <a:r>
              <a:rPr lang="zh-CN" altLang="en-US" dirty="0"/>
              <a:t>参赛时间过于紧张</a:t>
            </a:r>
            <a:endParaRPr lang="en-US" altLang="zh-CN" dirty="0"/>
          </a:p>
          <a:p>
            <a:pPr lvl="1"/>
            <a:r>
              <a:rPr lang="zh-CN" altLang="en-US" dirty="0"/>
              <a:t>我们从七月才正式开始准备，且都没有相关经验，边学边做，直到预赛结束后才勉强成功启动系统，没有时间进行 </a:t>
            </a:r>
            <a:r>
              <a:rPr lang="en-US" altLang="zh-CN" dirty="0"/>
              <a:t>SOC </a:t>
            </a:r>
            <a:r>
              <a:rPr lang="zh-CN" altLang="en-US" dirty="0"/>
              <a:t>和外设方面的开发。</a:t>
            </a:r>
            <a:endParaRPr lang="en-US" altLang="zh-CN" dirty="0"/>
          </a:p>
          <a:p>
            <a:r>
              <a:rPr lang="zh-CN" altLang="en-US" dirty="0"/>
              <a:t>工作流程不合理</a:t>
            </a:r>
            <a:endParaRPr lang="en-US" altLang="zh-CN" dirty="0"/>
          </a:p>
          <a:p>
            <a:pPr lvl="1"/>
            <a:r>
              <a:rPr lang="zh-CN" altLang="en-US" dirty="0"/>
              <a:t>我们上手就开始 </a:t>
            </a:r>
            <a:r>
              <a:rPr lang="en-US" altLang="zh-CN" dirty="0"/>
              <a:t>RTL </a:t>
            </a:r>
            <a:r>
              <a:rPr lang="zh-CN" altLang="en-US" dirty="0"/>
              <a:t>开发，导致在各种实现细节和废案上浪费了大量时间。</a:t>
            </a:r>
            <a:endParaRPr lang="en-US" altLang="zh-CN" dirty="0"/>
          </a:p>
          <a:p>
            <a:r>
              <a:rPr lang="zh-CN" altLang="en-US" dirty="0"/>
              <a:t>团队沟通不充分</a:t>
            </a:r>
            <a:endParaRPr lang="en-US" altLang="zh-CN" dirty="0"/>
          </a:p>
          <a:p>
            <a:pPr lvl="1"/>
            <a:r>
              <a:rPr lang="zh-CN" altLang="en-US" dirty="0"/>
              <a:t>由于 </a:t>
            </a:r>
            <a:r>
              <a:rPr lang="en-US" altLang="zh-CN" dirty="0"/>
              <a:t>CPU </a:t>
            </a:r>
            <a:r>
              <a:rPr lang="zh-CN" altLang="en-US" dirty="0"/>
              <a:t>核和 </a:t>
            </a:r>
            <a:r>
              <a:rPr lang="en-US" altLang="zh-CN" dirty="0"/>
              <a:t>Cache </a:t>
            </a:r>
            <a:r>
              <a:rPr lang="zh-CN" altLang="en-US" dirty="0"/>
              <a:t>的开发相对独立，两者的接口较为僵化。赛后我们意识到 </a:t>
            </a:r>
            <a:r>
              <a:rPr lang="en-US" altLang="zh-CN" dirty="0"/>
              <a:t>CPU </a:t>
            </a:r>
            <a:r>
              <a:rPr lang="zh-CN" altLang="en-US" dirty="0"/>
              <a:t>核和 </a:t>
            </a:r>
            <a:r>
              <a:rPr lang="en-US" altLang="zh-CN" dirty="0"/>
              <a:t>Cache </a:t>
            </a:r>
            <a:r>
              <a:rPr lang="zh-CN" altLang="en-US" dirty="0"/>
              <a:t>的接口可以进行重大改进，对相关方面继续优化改进后频率预计可以达到 </a:t>
            </a:r>
            <a:r>
              <a:rPr lang="en-US" altLang="zh-CN" b="1" dirty="0">
                <a:solidFill>
                  <a:srgbClr val="FF0000"/>
                </a:solidFill>
              </a:rPr>
              <a:t>110M </a:t>
            </a:r>
            <a:r>
              <a:rPr lang="zh-CN" altLang="en-US" dirty="0"/>
              <a:t>以上，将是性能的一次大飞跃。</a:t>
            </a:r>
            <a:endParaRPr lang="en-US" altLang="zh-CN" dirty="0">
              <a:solidFill>
                <a:schemeClr val="accent2"/>
              </a:solidFill>
            </a:endParaRPr>
          </a:p>
        </p:txBody>
      </p:sp>
    </p:spTree>
    <p:extLst>
      <p:ext uri="{BB962C8B-B14F-4D97-AF65-F5344CB8AC3E}">
        <p14:creationId xmlns:p14="http://schemas.microsoft.com/office/powerpoint/2010/main" val="23197757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B38DEFEA-29C9-A725-E242-4A495DAC241F}"/>
              </a:ext>
            </a:extLst>
          </p:cNvPr>
          <p:cNvSpPr>
            <a:spLocks noGrp="1"/>
          </p:cNvSpPr>
          <p:nvPr>
            <p:ph type="ctrTitle"/>
          </p:nvPr>
        </p:nvSpPr>
        <p:spPr>
          <a:xfrm>
            <a:off x="1524000" y="1830701"/>
            <a:ext cx="9144000" cy="2387600"/>
          </a:xfrm>
        </p:spPr>
        <p:txBody>
          <a:bodyPr>
            <a:normAutofit/>
          </a:bodyPr>
          <a:lstStyle/>
          <a:p>
            <a:pPr>
              <a:lnSpc>
                <a:spcPct val="150000"/>
              </a:lnSpc>
            </a:pPr>
            <a:r>
              <a:rPr lang="zh-CN" altLang="en-US" sz="4400" b="0" dirty="0"/>
              <a:t>感谢聆听</a:t>
            </a:r>
            <a:br>
              <a:rPr lang="en-US" altLang="zh-CN" sz="4400" b="0" dirty="0"/>
            </a:br>
            <a:r>
              <a:rPr lang="zh-CN" altLang="en-US" sz="4000" dirty="0"/>
              <a:t>望</a:t>
            </a:r>
            <a:r>
              <a:rPr lang="zh-CN" altLang="en-US" sz="4000" b="0" dirty="0"/>
              <a:t>各位评委老师</a:t>
            </a:r>
            <a:r>
              <a:rPr lang="zh-CN" altLang="en-US" sz="4000" dirty="0"/>
              <a:t>批评指正</a:t>
            </a:r>
            <a:endParaRPr lang="zh-CN" altLang="en-US" sz="4400" dirty="0"/>
          </a:p>
        </p:txBody>
      </p:sp>
    </p:spTree>
    <p:extLst>
      <p:ext uri="{BB962C8B-B14F-4D97-AF65-F5344CB8AC3E}">
        <p14:creationId xmlns:p14="http://schemas.microsoft.com/office/powerpoint/2010/main" val="13002843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636028A2-61DA-B78E-D89B-2B009F0C1CC5}"/>
              </a:ext>
            </a:extLst>
          </p:cNvPr>
          <p:cNvSpPr>
            <a:spLocks noGrp="1"/>
          </p:cNvSpPr>
          <p:nvPr>
            <p:ph type="title"/>
          </p:nvPr>
        </p:nvSpPr>
        <p:spPr/>
        <p:txBody>
          <a:bodyPr/>
          <a:lstStyle/>
          <a:p>
            <a:r>
              <a:rPr lang="zh-CN" altLang="en-US" dirty="0"/>
              <a:t>一、</a:t>
            </a:r>
            <a:r>
              <a:rPr lang="en-US" altLang="zh-CN" dirty="0"/>
              <a:t>CPU</a:t>
            </a:r>
            <a:r>
              <a:rPr lang="zh-CN" altLang="en-US" dirty="0"/>
              <a:t>整体架构</a:t>
            </a:r>
          </a:p>
        </p:txBody>
      </p:sp>
      <p:sp>
        <p:nvSpPr>
          <p:cNvPr id="5" name="文本占位符 4">
            <a:extLst>
              <a:ext uri="{FF2B5EF4-FFF2-40B4-BE49-F238E27FC236}">
                <a16:creationId xmlns:a16="http://schemas.microsoft.com/office/drawing/2014/main" id="{69B1D180-912F-BC62-7FFB-28A63522636D}"/>
              </a:ext>
            </a:extLst>
          </p:cNvPr>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13757079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37141A-B389-900B-BA07-FCD18A851FCA}"/>
              </a:ext>
            </a:extLst>
          </p:cNvPr>
          <p:cNvSpPr>
            <a:spLocks noGrp="1"/>
          </p:cNvSpPr>
          <p:nvPr>
            <p:ph type="title"/>
          </p:nvPr>
        </p:nvSpPr>
        <p:spPr/>
        <p:txBody>
          <a:bodyPr/>
          <a:lstStyle/>
          <a:p>
            <a:r>
              <a:rPr lang="zh-CN" altLang="en-US" dirty="0"/>
              <a:t>概述</a:t>
            </a:r>
          </a:p>
        </p:txBody>
      </p:sp>
      <p:sp>
        <p:nvSpPr>
          <p:cNvPr id="3" name="内容占位符 2">
            <a:extLst>
              <a:ext uri="{FF2B5EF4-FFF2-40B4-BE49-F238E27FC236}">
                <a16:creationId xmlns:a16="http://schemas.microsoft.com/office/drawing/2014/main" id="{E78D684B-30C6-975B-3844-CDFE61B153EE}"/>
              </a:ext>
            </a:extLst>
          </p:cNvPr>
          <p:cNvSpPr>
            <a:spLocks noGrp="1"/>
          </p:cNvSpPr>
          <p:nvPr>
            <p:ph idx="1"/>
          </p:nvPr>
        </p:nvSpPr>
        <p:spPr/>
        <p:txBody>
          <a:bodyPr>
            <a:normAutofit fontScale="92500"/>
          </a:bodyPr>
          <a:lstStyle/>
          <a:p>
            <a:pPr>
              <a:lnSpc>
                <a:spcPct val="150000"/>
              </a:lnSpc>
            </a:pPr>
            <a:r>
              <a:rPr lang="zh-CN" altLang="en-US" sz="2400" dirty="0"/>
              <a:t>顺序双发射七级流水线</a:t>
            </a:r>
            <a:endParaRPr lang="en-US" altLang="zh-CN" sz="2400" dirty="0"/>
          </a:p>
          <a:p>
            <a:pPr>
              <a:lnSpc>
                <a:spcPct val="150000"/>
              </a:lnSpc>
            </a:pPr>
            <a:r>
              <a:rPr lang="zh-CN" altLang="en-US" sz="2400" dirty="0"/>
              <a:t>设计目标是</a:t>
            </a:r>
            <a:r>
              <a:rPr lang="zh-CN" altLang="en-US" sz="2400" dirty="0">
                <a:solidFill>
                  <a:srgbClr val="FF0000"/>
                </a:solidFill>
              </a:rPr>
              <a:t>尽可能挖掘指令双发的机会以及降低访存延迟</a:t>
            </a:r>
            <a:endParaRPr lang="en-US" altLang="zh-CN" sz="2400" dirty="0">
              <a:solidFill>
                <a:srgbClr val="FF0000"/>
              </a:solidFill>
            </a:endParaRPr>
          </a:p>
          <a:p>
            <a:pPr>
              <a:lnSpc>
                <a:spcPct val="150000"/>
              </a:lnSpc>
            </a:pPr>
            <a:r>
              <a:rPr lang="zh-CN" altLang="en-US" sz="2400" dirty="0"/>
              <a:t>使用 </a:t>
            </a:r>
            <a:r>
              <a:rPr lang="en-US" altLang="zh-CN" sz="2400" dirty="0" err="1"/>
              <a:t>SystemVerilog</a:t>
            </a:r>
            <a:r>
              <a:rPr lang="en-US" altLang="zh-CN" sz="2400" dirty="0"/>
              <a:t> </a:t>
            </a:r>
            <a:r>
              <a:rPr lang="zh-CN" altLang="en-US" sz="2400" dirty="0"/>
              <a:t>语言开发，基于 </a:t>
            </a:r>
            <a:r>
              <a:rPr lang="en-US" altLang="zh-CN" sz="2400" dirty="0" err="1"/>
              <a:t>Chiplab</a:t>
            </a:r>
            <a:r>
              <a:rPr lang="en-US" altLang="zh-CN" sz="2400" dirty="0"/>
              <a:t> </a:t>
            </a:r>
            <a:r>
              <a:rPr lang="zh-CN" altLang="en-US" sz="2400" dirty="0"/>
              <a:t>敏捷开发平台</a:t>
            </a:r>
          </a:p>
          <a:p>
            <a:pPr>
              <a:lnSpc>
                <a:spcPct val="150000"/>
              </a:lnSpc>
            </a:pPr>
            <a:r>
              <a:rPr lang="zh-CN" altLang="en-US" sz="2400" dirty="0"/>
              <a:t>支持 </a:t>
            </a:r>
            <a:r>
              <a:rPr lang="en-US" altLang="zh-CN" sz="2400" dirty="0"/>
              <a:t>LoongArch32-Reduced </a:t>
            </a:r>
            <a:r>
              <a:rPr lang="zh-CN" altLang="en-US" sz="2400" dirty="0"/>
              <a:t>指令集中除基础浮点数指令集外的所有指令</a:t>
            </a:r>
            <a:endParaRPr lang="en-US" altLang="zh-CN" sz="2400" dirty="0"/>
          </a:p>
          <a:p>
            <a:pPr>
              <a:lnSpc>
                <a:spcPct val="150000"/>
              </a:lnSpc>
            </a:pPr>
            <a:r>
              <a:rPr lang="zh-CN" altLang="en-US" sz="2400" dirty="0"/>
              <a:t>实现了带有局部历史和 </a:t>
            </a:r>
            <a:r>
              <a:rPr lang="en-US" altLang="zh-CN" sz="2400" dirty="0"/>
              <a:t>RAS </a:t>
            </a:r>
            <a:r>
              <a:rPr lang="zh-CN" altLang="en-US" sz="2400" dirty="0"/>
              <a:t>的分支预测</a:t>
            </a:r>
            <a:endParaRPr lang="en-US" altLang="zh-CN" sz="2400" dirty="0"/>
          </a:p>
          <a:p>
            <a:pPr>
              <a:lnSpc>
                <a:spcPct val="150000"/>
              </a:lnSpc>
            </a:pPr>
            <a:r>
              <a:rPr lang="zh-CN" altLang="en-US" sz="2400" dirty="0"/>
              <a:t>初赛 </a:t>
            </a:r>
            <a:r>
              <a:rPr lang="en-US" altLang="zh-CN" sz="2400" dirty="0" err="1"/>
              <a:t>LoongArch</a:t>
            </a:r>
            <a:r>
              <a:rPr lang="en-US" altLang="zh-CN" sz="2400" dirty="0"/>
              <a:t> </a:t>
            </a:r>
            <a:r>
              <a:rPr lang="zh-CN" altLang="en-US" sz="2400" dirty="0"/>
              <a:t>赛道</a:t>
            </a:r>
            <a:r>
              <a:rPr lang="zh-CN" altLang="en-US" sz="2400" dirty="0">
                <a:solidFill>
                  <a:srgbClr val="FF0000"/>
                </a:solidFill>
              </a:rPr>
              <a:t>第二名</a:t>
            </a:r>
            <a:r>
              <a:rPr lang="zh-CN" altLang="en-US" sz="2400" dirty="0"/>
              <a:t>，决赛提交作品频率 </a:t>
            </a:r>
            <a:r>
              <a:rPr lang="en-US" altLang="zh-CN" sz="2400" b="1" dirty="0">
                <a:solidFill>
                  <a:srgbClr val="FF0000"/>
                </a:solidFill>
              </a:rPr>
              <a:t>90M </a:t>
            </a:r>
            <a:r>
              <a:rPr lang="zh-CN" altLang="en-US" sz="2400" dirty="0"/>
              <a:t>，</a:t>
            </a:r>
            <a:r>
              <a:rPr lang="en-US" altLang="zh-CN" dirty="0"/>
              <a:t>IPC</a:t>
            </a:r>
            <a:r>
              <a:rPr lang="zh-CN" altLang="en-US" dirty="0"/>
              <a:t>比值 </a:t>
            </a:r>
            <a:r>
              <a:rPr lang="en-US" altLang="zh-CN" sz="2400" b="1" dirty="0">
                <a:solidFill>
                  <a:srgbClr val="FF0000"/>
                </a:solidFill>
              </a:rPr>
              <a:t>1.275</a:t>
            </a:r>
          </a:p>
          <a:p>
            <a:pPr>
              <a:lnSpc>
                <a:spcPct val="150000"/>
              </a:lnSpc>
            </a:pPr>
            <a:r>
              <a:rPr lang="zh-CN" altLang="en-US" sz="2400" dirty="0"/>
              <a:t>成功启动 </a:t>
            </a:r>
            <a:r>
              <a:rPr lang="en-US" altLang="zh-CN" sz="2400" dirty="0"/>
              <a:t>Linux </a:t>
            </a:r>
            <a:r>
              <a:rPr lang="zh-CN" altLang="en-US" sz="2400" dirty="0"/>
              <a:t>操作系统</a:t>
            </a:r>
            <a:endParaRPr lang="en-US" altLang="zh-CN" sz="2400" dirty="0"/>
          </a:p>
        </p:txBody>
      </p:sp>
    </p:spTree>
    <p:extLst>
      <p:ext uri="{BB962C8B-B14F-4D97-AF65-F5344CB8AC3E}">
        <p14:creationId xmlns:p14="http://schemas.microsoft.com/office/powerpoint/2010/main" val="39120747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37141A-B389-900B-BA07-FCD18A851FCA}"/>
              </a:ext>
            </a:extLst>
          </p:cNvPr>
          <p:cNvSpPr>
            <a:spLocks noGrp="1"/>
          </p:cNvSpPr>
          <p:nvPr>
            <p:ph type="title"/>
          </p:nvPr>
        </p:nvSpPr>
        <p:spPr>
          <a:xfrm>
            <a:off x="838199" y="323605"/>
            <a:ext cx="10515600" cy="1325563"/>
          </a:xfrm>
        </p:spPr>
        <p:txBody>
          <a:bodyPr/>
          <a:lstStyle/>
          <a:p>
            <a:r>
              <a:rPr lang="zh-CN" altLang="en-US" dirty="0"/>
              <a:t>性能测试结果</a:t>
            </a:r>
          </a:p>
        </p:txBody>
      </p:sp>
      <p:graphicFrame>
        <p:nvGraphicFramePr>
          <p:cNvPr id="6" name="内容占位符 5">
            <a:extLst>
              <a:ext uri="{FF2B5EF4-FFF2-40B4-BE49-F238E27FC236}">
                <a16:creationId xmlns:a16="http://schemas.microsoft.com/office/drawing/2014/main" id="{B874CBD7-2206-956F-8323-77178358F7B3}"/>
              </a:ext>
            </a:extLst>
          </p:cNvPr>
          <p:cNvGraphicFramePr>
            <a:graphicFrameLocks noGrp="1"/>
          </p:cNvGraphicFramePr>
          <p:nvPr>
            <p:ph idx="1"/>
            <p:extLst>
              <p:ext uri="{D42A27DB-BD31-4B8C-83A1-F6EECF244321}">
                <p14:modId xmlns:p14="http://schemas.microsoft.com/office/powerpoint/2010/main" val="1279080503"/>
              </p:ext>
            </p:extLst>
          </p:nvPr>
        </p:nvGraphicFramePr>
        <p:xfrm>
          <a:off x="1569876" y="1705199"/>
          <a:ext cx="8836254" cy="4714920"/>
        </p:xfrm>
        <a:graphic>
          <a:graphicData uri="http://schemas.openxmlformats.org/drawingml/2006/table">
            <a:tbl>
              <a:tblPr bandRow="1">
                <a:tableStyleId>{5C22544A-7EE6-4342-B048-85BDC9FD1C3A}</a:tableStyleId>
              </a:tblPr>
              <a:tblGrid>
                <a:gridCol w="2945418">
                  <a:extLst>
                    <a:ext uri="{9D8B030D-6E8A-4147-A177-3AD203B41FA5}">
                      <a16:colId xmlns:a16="http://schemas.microsoft.com/office/drawing/2014/main" val="1622055754"/>
                    </a:ext>
                  </a:extLst>
                </a:gridCol>
                <a:gridCol w="2945418">
                  <a:extLst>
                    <a:ext uri="{9D8B030D-6E8A-4147-A177-3AD203B41FA5}">
                      <a16:colId xmlns:a16="http://schemas.microsoft.com/office/drawing/2014/main" val="1582211301"/>
                    </a:ext>
                  </a:extLst>
                </a:gridCol>
                <a:gridCol w="2945418">
                  <a:extLst>
                    <a:ext uri="{9D8B030D-6E8A-4147-A177-3AD203B41FA5}">
                      <a16:colId xmlns:a16="http://schemas.microsoft.com/office/drawing/2014/main" val="3494159058"/>
                    </a:ext>
                  </a:extLst>
                </a:gridCol>
              </a:tblGrid>
              <a:tr h="392910">
                <a:tc>
                  <a:txBody>
                    <a:bodyPr/>
                    <a:lstStyle/>
                    <a:p>
                      <a:pPr algn="ctr" fontAlgn="ctr"/>
                      <a:r>
                        <a:rPr lang="zh-CN" altLang="en-US" sz="2400" u="none" strike="noStrike" dirty="0">
                          <a:effectLst/>
                        </a:rPr>
                        <a:t>测试程序</a:t>
                      </a:r>
                      <a:endParaRPr lang="zh-CN" altLang="en-US"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sz="2400" u="none" strike="noStrike" dirty="0">
                          <a:effectLst/>
                        </a:rPr>
                        <a:t>IPC</a:t>
                      </a:r>
                      <a:r>
                        <a:rPr lang="zh-CN" altLang="en-US" sz="2400" u="none" strike="noStrike" dirty="0">
                          <a:effectLst/>
                        </a:rPr>
                        <a:t>比值</a:t>
                      </a:r>
                      <a:endParaRPr lang="zh-CN" altLang="en-US"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sz="2400" u="none" strike="noStrike" dirty="0">
                          <a:effectLst/>
                        </a:rPr>
                        <a:t>IPC</a:t>
                      </a:r>
                      <a:r>
                        <a:rPr lang="zh-CN" altLang="en-US" sz="2400" u="none" strike="noStrike" dirty="0">
                          <a:effectLst/>
                        </a:rPr>
                        <a:t>绝对值</a:t>
                      </a:r>
                      <a:endParaRPr lang="zh-CN" altLang="en-US"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extLst>
                  <a:ext uri="{0D108BD9-81ED-4DB2-BD59-A6C34878D82A}">
                    <a16:rowId xmlns:a16="http://schemas.microsoft.com/office/drawing/2014/main" val="3843127009"/>
                  </a:ext>
                </a:extLst>
              </a:tr>
              <a:tr h="392910">
                <a:tc>
                  <a:txBody>
                    <a:bodyPr/>
                    <a:lstStyle/>
                    <a:p>
                      <a:pPr algn="ctr" fontAlgn="ctr"/>
                      <a:r>
                        <a:rPr lang="en-US" sz="2400" u="none" strike="noStrike" dirty="0" err="1">
                          <a:effectLst/>
                        </a:rPr>
                        <a:t>bitcount</a:t>
                      </a:r>
                      <a:endParaRPr lang="en-US"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altLang="zh-CN" sz="2400" u="none" strike="noStrike" dirty="0">
                          <a:effectLst/>
                        </a:rPr>
                        <a:t>1.481</a:t>
                      </a:r>
                      <a:endParaRPr lang="en-US" altLang="zh-CN"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altLang="zh-CN" sz="2400" u="none" strike="noStrike" dirty="0">
                          <a:solidFill>
                            <a:srgbClr val="FF0000"/>
                          </a:solidFill>
                          <a:effectLst/>
                        </a:rPr>
                        <a:t>1.336</a:t>
                      </a:r>
                      <a:endParaRPr lang="en-US" altLang="zh-CN" sz="2400" b="0" i="0" u="none" strike="noStrike" dirty="0">
                        <a:solidFill>
                          <a:srgbClr val="FF0000"/>
                        </a:solidFill>
                        <a:effectLst/>
                        <a:latin typeface="等线" panose="02010600030101010101" pitchFamily="2" charset="-122"/>
                        <a:ea typeface="等线" panose="02010600030101010101" pitchFamily="2" charset="-122"/>
                      </a:endParaRPr>
                    </a:p>
                  </a:txBody>
                  <a:tcPr marL="5443" marR="5443" marT="5443" marB="0" anchor="ctr"/>
                </a:tc>
                <a:extLst>
                  <a:ext uri="{0D108BD9-81ED-4DB2-BD59-A6C34878D82A}">
                    <a16:rowId xmlns:a16="http://schemas.microsoft.com/office/drawing/2014/main" val="974157570"/>
                  </a:ext>
                </a:extLst>
              </a:tr>
              <a:tr h="392910">
                <a:tc>
                  <a:txBody>
                    <a:bodyPr/>
                    <a:lstStyle/>
                    <a:p>
                      <a:pPr algn="ctr" fontAlgn="ctr"/>
                      <a:r>
                        <a:rPr lang="en-US" sz="2400" u="none" strike="noStrike" dirty="0" err="1">
                          <a:effectLst/>
                        </a:rPr>
                        <a:t>bubble_sort</a:t>
                      </a:r>
                      <a:endParaRPr lang="en-US"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altLang="zh-CN" sz="2400" u="none" strike="noStrike" dirty="0">
                          <a:effectLst/>
                        </a:rPr>
                        <a:t>1.189</a:t>
                      </a:r>
                      <a:endParaRPr lang="en-US" altLang="zh-CN"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altLang="zh-CN" sz="2400" u="none" strike="noStrike" dirty="0">
                          <a:effectLst/>
                        </a:rPr>
                        <a:t>0.709</a:t>
                      </a:r>
                      <a:endParaRPr lang="en-US" altLang="zh-CN"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extLst>
                  <a:ext uri="{0D108BD9-81ED-4DB2-BD59-A6C34878D82A}">
                    <a16:rowId xmlns:a16="http://schemas.microsoft.com/office/drawing/2014/main" val="3517667793"/>
                  </a:ext>
                </a:extLst>
              </a:tr>
              <a:tr h="392910">
                <a:tc>
                  <a:txBody>
                    <a:bodyPr/>
                    <a:lstStyle/>
                    <a:p>
                      <a:pPr algn="ctr" fontAlgn="ctr"/>
                      <a:r>
                        <a:rPr lang="en-US" sz="2400" u="none" strike="noStrike">
                          <a:effectLst/>
                        </a:rPr>
                        <a:t>coremark</a:t>
                      </a:r>
                      <a:endParaRPr lang="en-US" sz="2400" b="0" i="0" u="none" strike="noStrike">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altLang="zh-CN" sz="2400" u="none" strike="noStrike" dirty="0">
                          <a:effectLst/>
                        </a:rPr>
                        <a:t>1.255</a:t>
                      </a:r>
                      <a:endParaRPr lang="en-US" altLang="zh-CN"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altLang="zh-CN" sz="2400" u="none" strike="noStrike" dirty="0">
                          <a:effectLst/>
                        </a:rPr>
                        <a:t>0.931</a:t>
                      </a:r>
                      <a:endParaRPr lang="en-US" altLang="zh-CN"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extLst>
                  <a:ext uri="{0D108BD9-81ED-4DB2-BD59-A6C34878D82A}">
                    <a16:rowId xmlns:a16="http://schemas.microsoft.com/office/drawing/2014/main" val="948909850"/>
                  </a:ext>
                </a:extLst>
              </a:tr>
              <a:tr h="392910">
                <a:tc>
                  <a:txBody>
                    <a:bodyPr/>
                    <a:lstStyle/>
                    <a:p>
                      <a:pPr algn="ctr" fontAlgn="ctr"/>
                      <a:r>
                        <a:rPr lang="en-US" sz="2400" u="none" strike="noStrike" dirty="0">
                          <a:effectLst/>
                        </a:rPr>
                        <a:t>crc32</a:t>
                      </a:r>
                      <a:endParaRPr lang="en-US"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altLang="zh-CN" sz="2400" u="none" strike="noStrike" dirty="0">
                          <a:effectLst/>
                        </a:rPr>
                        <a:t>1.373</a:t>
                      </a:r>
                      <a:endParaRPr lang="en-US" altLang="zh-CN"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altLang="zh-CN" sz="2400" u="none" strike="noStrike" dirty="0">
                          <a:effectLst/>
                        </a:rPr>
                        <a:t>0.860</a:t>
                      </a:r>
                      <a:endParaRPr lang="en-US" altLang="zh-CN"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extLst>
                  <a:ext uri="{0D108BD9-81ED-4DB2-BD59-A6C34878D82A}">
                    <a16:rowId xmlns:a16="http://schemas.microsoft.com/office/drawing/2014/main" val="2671926309"/>
                  </a:ext>
                </a:extLst>
              </a:tr>
              <a:tr h="392910">
                <a:tc>
                  <a:txBody>
                    <a:bodyPr/>
                    <a:lstStyle/>
                    <a:p>
                      <a:pPr algn="ctr" fontAlgn="ctr"/>
                      <a:r>
                        <a:rPr lang="en-US" sz="2400" u="none" strike="noStrike">
                          <a:effectLst/>
                        </a:rPr>
                        <a:t>dhrystone</a:t>
                      </a:r>
                      <a:endParaRPr lang="en-US" sz="2400" b="0" i="0" u="none" strike="noStrike">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altLang="zh-CN" sz="2400" u="none" strike="noStrike" dirty="0">
                          <a:effectLst/>
                        </a:rPr>
                        <a:t>1.141</a:t>
                      </a:r>
                      <a:endParaRPr lang="en-US" altLang="zh-CN"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altLang="zh-CN" sz="2400" u="none" strike="noStrike" dirty="0">
                          <a:effectLst/>
                        </a:rPr>
                        <a:t>0.912</a:t>
                      </a:r>
                      <a:endParaRPr lang="en-US" altLang="zh-CN"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extLst>
                  <a:ext uri="{0D108BD9-81ED-4DB2-BD59-A6C34878D82A}">
                    <a16:rowId xmlns:a16="http://schemas.microsoft.com/office/drawing/2014/main" val="4083305975"/>
                  </a:ext>
                </a:extLst>
              </a:tr>
              <a:tr h="392910">
                <a:tc>
                  <a:txBody>
                    <a:bodyPr/>
                    <a:lstStyle/>
                    <a:p>
                      <a:pPr algn="ctr" fontAlgn="ctr"/>
                      <a:r>
                        <a:rPr lang="en-US" sz="2400" u="none" strike="noStrike">
                          <a:effectLst/>
                        </a:rPr>
                        <a:t>quick_sort</a:t>
                      </a:r>
                      <a:endParaRPr lang="en-US" sz="2400" b="0" i="0" u="none" strike="noStrike">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altLang="zh-CN" sz="2400" u="none" strike="noStrike" dirty="0">
                          <a:effectLst/>
                        </a:rPr>
                        <a:t>1.150</a:t>
                      </a:r>
                      <a:endParaRPr lang="en-US" altLang="zh-CN"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altLang="zh-CN" sz="2400" u="none" strike="noStrike" dirty="0">
                          <a:effectLst/>
                        </a:rPr>
                        <a:t>0.881</a:t>
                      </a:r>
                      <a:endParaRPr lang="en-US" altLang="zh-CN"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extLst>
                  <a:ext uri="{0D108BD9-81ED-4DB2-BD59-A6C34878D82A}">
                    <a16:rowId xmlns:a16="http://schemas.microsoft.com/office/drawing/2014/main" val="556400980"/>
                  </a:ext>
                </a:extLst>
              </a:tr>
              <a:tr h="392910">
                <a:tc>
                  <a:txBody>
                    <a:bodyPr/>
                    <a:lstStyle/>
                    <a:p>
                      <a:pPr algn="ctr" fontAlgn="ctr"/>
                      <a:r>
                        <a:rPr lang="en-US" sz="2400" u="none" strike="noStrike">
                          <a:effectLst/>
                        </a:rPr>
                        <a:t>select_sort</a:t>
                      </a:r>
                      <a:endParaRPr lang="en-US" sz="2400" b="0" i="0" u="none" strike="noStrike">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altLang="zh-CN" sz="2400" u="none" strike="noStrike" dirty="0">
                          <a:effectLst/>
                        </a:rPr>
                        <a:t>1.390</a:t>
                      </a:r>
                      <a:endParaRPr lang="en-US" altLang="zh-CN"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altLang="zh-CN" sz="2400" u="none" strike="noStrike" dirty="0">
                          <a:solidFill>
                            <a:srgbClr val="FF0000"/>
                          </a:solidFill>
                          <a:effectLst/>
                        </a:rPr>
                        <a:t>1.012</a:t>
                      </a:r>
                      <a:endParaRPr lang="en-US" altLang="zh-CN" sz="2400" b="0" i="0" u="none" strike="noStrike" dirty="0">
                        <a:solidFill>
                          <a:srgbClr val="FF0000"/>
                        </a:solidFill>
                        <a:effectLst/>
                        <a:latin typeface="等线" panose="02010600030101010101" pitchFamily="2" charset="-122"/>
                        <a:ea typeface="等线" panose="02010600030101010101" pitchFamily="2" charset="-122"/>
                      </a:endParaRPr>
                    </a:p>
                  </a:txBody>
                  <a:tcPr marL="5443" marR="5443" marT="5443" marB="0" anchor="ctr"/>
                </a:tc>
                <a:extLst>
                  <a:ext uri="{0D108BD9-81ED-4DB2-BD59-A6C34878D82A}">
                    <a16:rowId xmlns:a16="http://schemas.microsoft.com/office/drawing/2014/main" val="2222188204"/>
                  </a:ext>
                </a:extLst>
              </a:tr>
              <a:tr h="392910">
                <a:tc>
                  <a:txBody>
                    <a:bodyPr/>
                    <a:lstStyle/>
                    <a:p>
                      <a:pPr algn="ctr" fontAlgn="ctr"/>
                      <a:r>
                        <a:rPr lang="en-US" sz="2400" u="none" strike="noStrike" dirty="0">
                          <a:effectLst/>
                        </a:rPr>
                        <a:t>sha</a:t>
                      </a:r>
                      <a:endParaRPr lang="en-US"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altLang="zh-CN" sz="2400" u="none" strike="noStrike" dirty="0">
                          <a:effectLst/>
                        </a:rPr>
                        <a:t>1.416</a:t>
                      </a:r>
                      <a:endParaRPr lang="en-US" altLang="zh-CN"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altLang="zh-CN" sz="2400" u="none" strike="noStrike" dirty="0">
                          <a:solidFill>
                            <a:srgbClr val="FF0000"/>
                          </a:solidFill>
                          <a:effectLst/>
                        </a:rPr>
                        <a:t>1.078</a:t>
                      </a:r>
                      <a:endParaRPr lang="en-US" altLang="zh-CN" sz="2400" b="0" i="0" u="none" strike="noStrike" dirty="0">
                        <a:solidFill>
                          <a:srgbClr val="FF0000"/>
                        </a:solidFill>
                        <a:effectLst/>
                        <a:latin typeface="等线" panose="02010600030101010101" pitchFamily="2" charset="-122"/>
                        <a:ea typeface="等线" panose="02010600030101010101" pitchFamily="2" charset="-122"/>
                      </a:endParaRPr>
                    </a:p>
                  </a:txBody>
                  <a:tcPr marL="5443" marR="5443" marT="5443" marB="0" anchor="ctr"/>
                </a:tc>
                <a:extLst>
                  <a:ext uri="{0D108BD9-81ED-4DB2-BD59-A6C34878D82A}">
                    <a16:rowId xmlns:a16="http://schemas.microsoft.com/office/drawing/2014/main" val="1368061231"/>
                  </a:ext>
                </a:extLst>
              </a:tr>
              <a:tr h="392910">
                <a:tc>
                  <a:txBody>
                    <a:bodyPr/>
                    <a:lstStyle/>
                    <a:p>
                      <a:pPr algn="ctr" fontAlgn="ctr"/>
                      <a:r>
                        <a:rPr lang="en-US" sz="2400" u="none" strike="noStrike">
                          <a:effectLst/>
                        </a:rPr>
                        <a:t>stream_copy</a:t>
                      </a:r>
                      <a:endParaRPr lang="en-US" sz="2400" b="0" i="0" u="none" strike="noStrike">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altLang="zh-CN" sz="2400" u="none" strike="noStrike" dirty="0">
                          <a:effectLst/>
                        </a:rPr>
                        <a:t>1.327</a:t>
                      </a:r>
                      <a:endParaRPr lang="en-US" altLang="zh-CN"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altLang="zh-CN" sz="2400" u="none" strike="noStrike" dirty="0">
                          <a:effectLst/>
                        </a:rPr>
                        <a:t>0.967</a:t>
                      </a:r>
                      <a:endParaRPr lang="en-US" altLang="zh-CN"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extLst>
                  <a:ext uri="{0D108BD9-81ED-4DB2-BD59-A6C34878D82A}">
                    <a16:rowId xmlns:a16="http://schemas.microsoft.com/office/drawing/2014/main" val="869231793"/>
                  </a:ext>
                </a:extLst>
              </a:tr>
              <a:tr h="392910">
                <a:tc>
                  <a:txBody>
                    <a:bodyPr/>
                    <a:lstStyle/>
                    <a:p>
                      <a:pPr algn="ctr" fontAlgn="ctr"/>
                      <a:r>
                        <a:rPr lang="en-US" sz="2400" u="none" strike="noStrike" dirty="0" err="1">
                          <a:effectLst/>
                        </a:rPr>
                        <a:t>stringsearch</a:t>
                      </a:r>
                      <a:endParaRPr lang="en-US"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altLang="zh-CN" sz="2400" u="none" strike="noStrike" dirty="0">
                          <a:effectLst/>
                        </a:rPr>
                        <a:t>1.092</a:t>
                      </a:r>
                      <a:endParaRPr lang="en-US" altLang="zh-CN"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altLang="zh-CN" sz="2400" u="none" strike="noStrike" dirty="0">
                          <a:effectLst/>
                        </a:rPr>
                        <a:t>0.906</a:t>
                      </a:r>
                      <a:endParaRPr lang="en-US" altLang="zh-CN" sz="2400" b="0"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extLst>
                  <a:ext uri="{0D108BD9-81ED-4DB2-BD59-A6C34878D82A}">
                    <a16:rowId xmlns:a16="http://schemas.microsoft.com/office/drawing/2014/main" val="3509580029"/>
                  </a:ext>
                </a:extLst>
              </a:tr>
              <a:tr h="392910">
                <a:tc>
                  <a:txBody>
                    <a:bodyPr/>
                    <a:lstStyle/>
                    <a:p>
                      <a:pPr algn="ctr" fontAlgn="ctr"/>
                      <a:r>
                        <a:rPr lang="zh-CN" altLang="en-US" sz="2400" b="1" i="0" u="none" strike="noStrike" dirty="0">
                          <a:solidFill>
                            <a:srgbClr val="000000"/>
                          </a:solidFill>
                          <a:effectLst/>
                          <a:latin typeface="等线" panose="02010600030101010101" pitchFamily="2" charset="-122"/>
                          <a:ea typeface="等线" panose="02010600030101010101" pitchFamily="2" charset="-122"/>
                        </a:rPr>
                        <a:t>几何平均值</a:t>
                      </a:r>
                      <a:endParaRPr lang="en-US" sz="2400" b="1" i="0" u="none" strike="noStrike" dirty="0">
                        <a:solidFill>
                          <a:srgbClr val="000000"/>
                        </a:solidFill>
                        <a:effectLst/>
                        <a:latin typeface="等线" panose="02010600030101010101" pitchFamily="2" charset="-122"/>
                        <a:ea typeface="等线" panose="02010600030101010101" pitchFamily="2" charset="-122"/>
                      </a:endParaRPr>
                    </a:p>
                  </a:txBody>
                  <a:tcPr marL="5443" marR="5443" marT="5443" marB="0" anchor="ctr"/>
                </a:tc>
                <a:tc>
                  <a:txBody>
                    <a:bodyPr/>
                    <a:lstStyle/>
                    <a:p>
                      <a:pPr algn="ctr" fontAlgn="ctr"/>
                      <a:r>
                        <a:rPr lang="en-US" altLang="zh-CN" sz="2400" b="1" u="none" strike="noStrike" kern="1200" dirty="0">
                          <a:solidFill>
                            <a:schemeClr val="dk1"/>
                          </a:solidFill>
                          <a:effectLst/>
                          <a:latin typeface="+mn-lt"/>
                          <a:ea typeface="+mn-ea"/>
                          <a:cs typeface="+mn-cs"/>
                        </a:rPr>
                        <a:t>1.275</a:t>
                      </a:r>
                    </a:p>
                  </a:txBody>
                  <a:tcPr marL="5443" marR="5443" marT="5443" marB="0" anchor="ctr"/>
                </a:tc>
                <a:tc>
                  <a:txBody>
                    <a:bodyPr/>
                    <a:lstStyle/>
                    <a:p>
                      <a:pPr algn="ctr" fontAlgn="ctr"/>
                      <a:r>
                        <a:rPr lang="en-US" altLang="zh-CN" sz="2400" b="1" u="none" strike="noStrike" kern="1200" dirty="0">
                          <a:solidFill>
                            <a:schemeClr val="dk1"/>
                          </a:solidFill>
                          <a:effectLst/>
                          <a:latin typeface="+mn-lt"/>
                          <a:ea typeface="+mn-ea"/>
                          <a:cs typeface="+mn-cs"/>
                        </a:rPr>
                        <a:t>0.948</a:t>
                      </a:r>
                    </a:p>
                  </a:txBody>
                  <a:tcPr marL="5443" marR="5443" marT="5443" marB="0" anchor="ctr"/>
                </a:tc>
                <a:extLst>
                  <a:ext uri="{0D108BD9-81ED-4DB2-BD59-A6C34878D82A}">
                    <a16:rowId xmlns:a16="http://schemas.microsoft.com/office/drawing/2014/main" val="124658828"/>
                  </a:ext>
                </a:extLst>
              </a:tr>
            </a:tbl>
          </a:graphicData>
        </a:graphic>
      </p:graphicFrame>
      <p:sp>
        <p:nvSpPr>
          <p:cNvPr id="8" name="文本框 7">
            <a:extLst>
              <a:ext uri="{FF2B5EF4-FFF2-40B4-BE49-F238E27FC236}">
                <a16:creationId xmlns:a16="http://schemas.microsoft.com/office/drawing/2014/main" id="{89F6B934-6B73-0B57-2D20-E44D2BF65429}"/>
              </a:ext>
            </a:extLst>
          </p:cNvPr>
          <p:cNvSpPr txBox="1"/>
          <p:nvPr/>
        </p:nvSpPr>
        <p:spPr>
          <a:xfrm>
            <a:off x="4617346" y="1165778"/>
            <a:ext cx="6094926" cy="400110"/>
          </a:xfrm>
          <a:prstGeom prst="rect">
            <a:avLst/>
          </a:prstGeom>
          <a:noFill/>
        </p:spPr>
        <p:txBody>
          <a:bodyPr wrap="square">
            <a:spAutoFit/>
          </a:bodyPr>
          <a:lstStyle/>
          <a:p>
            <a:r>
              <a:rPr lang="zh-CN" altLang="en-US" sz="2000" dirty="0"/>
              <a:t>决赛提交作品频率 </a:t>
            </a:r>
            <a:r>
              <a:rPr lang="en-US" altLang="zh-CN" sz="2000" dirty="0"/>
              <a:t>90M</a:t>
            </a:r>
            <a:endParaRPr lang="zh-CN" altLang="en-US" sz="2000" dirty="0"/>
          </a:p>
        </p:txBody>
      </p:sp>
    </p:spTree>
    <p:extLst>
      <p:ext uri="{BB962C8B-B14F-4D97-AF65-F5344CB8AC3E}">
        <p14:creationId xmlns:p14="http://schemas.microsoft.com/office/powerpoint/2010/main" val="18830280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内容占位符 3">
            <a:extLst>
              <a:ext uri="{FF2B5EF4-FFF2-40B4-BE49-F238E27FC236}">
                <a16:creationId xmlns:a16="http://schemas.microsoft.com/office/drawing/2014/main" id="{220E77B8-7A07-33BD-9C44-2F5779C1DA8A}"/>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8034" b="13121"/>
          <a:stretch/>
        </p:blipFill>
        <p:spPr>
          <a:xfrm>
            <a:off x="1084370" y="1247070"/>
            <a:ext cx="9603815" cy="5245805"/>
          </a:xfrm>
          <a:prstGeom prst="rect">
            <a:avLst/>
          </a:prstGeom>
        </p:spPr>
      </p:pic>
      <p:sp>
        <p:nvSpPr>
          <p:cNvPr id="7" name="标题 1">
            <a:extLst>
              <a:ext uri="{FF2B5EF4-FFF2-40B4-BE49-F238E27FC236}">
                <a16:creationId xmlns:a16="http://schemas.microsoft.com/office/drawing/2014/main" id="{07F9F8C4-BFF2-3385-1979-F32769A1ECBF}"/>
              </a:ext>
            </a:extLst>
          </p:cNvPr>
          <p:cNvSpPr>
            <a:spLocks noGrp="1"/>
          </p:cNvSpPr>
          <p:nvPr>
            <p:ph type="title"/>
          </p:nvPr>
        </p:nvSpPr>
        <p:spPr>
          <a:xfrm>
            <a:off x="838200" y="365125"/>
            <a:ext cx="10515600" cy="1325563"/>
          </a:xfrm>
        </p:spPr>
        <p:txBody>
          <a:bodyPr/>
          <a:lstStyle/>
          <a:p>
            <a:r>
              <a:rPr lang="zh-CN" altLang="en-US" dirty="0"/>
              <a:t>整体架构图</a:t>
            </a:r>
          </a:p>
        </p:txBody>
      </p:sp>
    </p:spTree>
    <p:extLst>
      <p:ext uri="{BB962C8B-B14F-4D97-AF65-F5344CB8AC3E}">
        <p14:creationId xmlns:p14="http://schemas.microsoft.com/office/powerpoint/2010/main" val="25318584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5B4ACE-52F3-AB6B-0A08-C7736061D45F}"/>
              </a:ext>
            </a:extLst>
          </p:cNvPr>
          <p:cNvSpPr>
            <a:spLocks noGrp="1"/>
          </p:cNvSpPr>
          <p:nvPr>
            <p:ph type="title"/>
          </p:nvPr>
        </p:nvSpPr>
        <p:spPr/>
        <p:txBody>
          <a:bodyPr/>
          <a:lstStyle/>
          <a:p>
            <a:r>
              <a:rPr lang="zh-CN" altLang="en-US" dirty="0"/>
              <a:t>前端部分</a:t>
            </a:r>
          </a:p>
        </p:txBody>
      </p:sp>
      <p:sp>
        <p:nvSpPr>
          <p:cNvPr id="4" name="内容占位符 3">
            <a:extLst>
              <a:ext uri="{FF2B5EF4-FFF2-40B4-BE49-F238E27FC236}">
                <a16:creationId xmlns:a16="http://schemas.microsoft.com/office/drawing/2014/main" id="{91328A26-7C90-75A2-7DF3-AEA6E5E179BE}"/>
              </a:ext>
            </a:extLst>
          </p:cNvPr>
          <p:cNvSpPr>
            <a:spLocks noGrp="1"/>
          </p:cNvSpPr>
          <p:nvPr>
            <p:ph sz="half" idx="1"/>
          </p:nvPr>
        </p:nvSpPr>
        <p:spPr/>
        <p:txBody>
          <a:bodyPr/>
          <a:lstStyle/>
          <a:p>
            <a:r>
              <a:rPr lang="zh-CN" altLang="en-US" dirty="0"/>
              <a:t>共三阶段</a:t>
            </a:r>
            <a:endParaRPr lang="en-US" altLang="zh-CN" dirty="0"/>
          </a:p>
          <a:p>
            <a:r>
              <a:rPr lang="zh-CN" altLang="en-US" dirty="0"/>
              <a:t>我们将译码逻辑完全放在前端，在指令队列中直接存放译码后的信息</a:t>
            </a:r>
            <a:endParaRPr lang="en-US" altLang="zh-CN" dirty="0"/>
          </a:p>
          <a:p>
            <a:r>
              <a:rPr lang="zh-CN" altLang="en-US" dirty="0"/>
              <a:t>无条件直接跳转（</a:t>
            </a:r>
            <a:r>
              <a:rPr lang="en-US" altLang="zh-CN" dirty="0"/>
              <a:t>B </a:t>
            </a:r>
            <a:r>
              <a:rPr lang="zh-CN" altLang="en-US" dirty="0"/>
              <a:t>和 </a:t>
            </a:r>
            <a:r>
              <a:rPr lang="en-US" altLang="zh-CN" dirty="0"/>
              <a:t>BL</a:t>
            </a:r>
            <a:r>
              <a:rPr lang="zh-CN" altLang="en-US" dirty="0"/>
              <a:t>指令）在译码阶段即完成处理</a:t>
            </a:r>
            <a:endParaRPr lang="en-US" altLang="zh-CN" dirty="0"/>
          </a:p>
          <a:p>
            <a:r>
              <a:rPr lang="zh-CN" altLang="en-US" dirty="0"/>
              <a:t>实现了包括局部历史和 </a:t>
            </a:r>
            <a:r>
              <a:rPr lang="en-US" altLang="zh-CN" dirty="0"/>
              <a:t>RAS </a:t>
            </a:r>
            <a:r>
              <a:rPr lang="zh-CN" altLang="en-US" dirty="0"/>
              <a:t>的分支预测</a:t>
            </a:r>
          </a:p>
        </p:txBody>
      </p:sp>
      <p:pic>
        <p:nvPicPr>
          <p:cNvPr id="7" name="内容占位符 3">
            <a:extLst>
              <a:ext uri="{FF2B5EF4-FFF2-40B4-BE49-F238E27FC236}">
                <a16:creationId xmlns:a16="http://schemas.microsoft.com/office/drawing/2014/main" id="{35B4CE86-B813-3D42-2965-A4BDA524B622}"/>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t="8034" r="62865" b="13121"/>
          <a:stretch/>
        </p:blipFill>
        <p:spPr>
          <a:xfrm>
            <a:off x="7044210" y="678231"/>
            <a:ext cx="3569859" cy="5251055"/>
          </a:xfrm>
          <a:prstGeom prst="rect">
            <a:avLst/>
          </a:prstGeom>
        </p:spPr>
      </p:pic>
    </p:spTree>
    <p:extLst>
      <p:ext uri="{BB962C8B-B14F-4D97-AF65-F5344CB8AC3E}">
        <p14:creationId xmlns:p14="http://schemas.microsoft.com/office/powerpoint/2010/main" val="37475464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5B4ACE-52F3-AB6B-0A08-C7736061D45F}"/>
              </a:ext>
            </a:extLst>
          </p:cNvPr>
          <p:cNvSpPr>
            <a:spLocks noGrp="1"/>
          </p:cNvSpPr>
          <p:nvPr>
            <p:ph type="title"/>
          </p:nvPr>
        </p:nvSpPr>
        <p:spPr/>
        <p:txBody>
          <a:bodyPr/>
          <a:lstStyle/>
          <a:p>
            <a:r>
              <a:rPr lang="zh-CN" altLang="en-US" dirty="0"/>
              <a:t>后端部分</a:t>
            </a:r>
          </a:p>
        </p:txBody>
      </p:sp>
      <p:sp>
        <p:nvSpPr>
          <p:cNvPr id="4" name="内容占位符 3">
            <a:extLst>
              <a:ext uri="{FF2B5EF4-FFF2-40B4-BE49-F238E27FC236}">
                <a16:creationId xmlns:a16="http://schemas.microsoft.com/office/drawing/2014/main" id="{91328A26-7C90-75A2-7DF3-AEA6E5E179BE}"/>
              </a:ext>
            </a:extLst>
          </p:cNvPr>
          <p:cNvSpPr>
            <a:spLocks noGrp="1"/>
          </p:cNvSpPr>
          <p:nvPr>
            <p:ph sz="half" idx="1"/>
          </p:nvPr>
        </p:nvSpPr>
        <p:spPr/>
        <p:txBody>
          <a:bodyPr>
            <a:normAutofit/>
          </a:bodyPr>
          <a:lstStyle/>
          <a:p>
            <a:r>
              <a:rPr lang="zh-CN" altLang="en-US" dirty="0"/>
              <a:t>共四阶段</a:t>
            </a:r>
            <a:endParaRPr lang="en-US" altLang="zh-CN" dirty="0"/>
          </a:p>
          <a:p>
            <a:r>
              <a:rPr lang="zh-CN" altLang="en-US" dirty="0"/>
              <a:t>在 </a:t>
            </a:r>
            <a:r>
              <a:rPr lang="en-US" altLang="zh-CN" dirty="0"/>
              <a:t>RO</a:t>
            </a:r>
            <a:r>
              <a:rPr lang="zh-CN" altLang="en-US" dirty="0"/>
              <a:t>（取操作数阶段）完成从寄存器取数、大部分的前递以及双发射判断逻辑</a:t>
            </a:r>
            <a:endParaRPr lang="en-US" altLang="zh-CN" dirty="0"/>
          </a:p>
          <a:p>
            <a:r>
              <a:rPr lang="zh-CN" altLang="en-US" dirty="0"/>
              <a:t>延迟 </a:t>
            </a:r>
            <a:r>
              <a:rPr lang="en-US" altLang="zh-CN" dirty="0"/>
              <a:t>ALU </a:t>
            </a:r>
            <a:r>
              <a:rPr lang="zh-CN" altLang="en-US" dirty="0"/>
              <a:t>设计允许两条存在数据相关的 </a:t>
            </a:r>
            <a:r>
              <a:rPr lang="en-US" altLang="zh-CN" dirty="0"/>
              <a:t>ALU </a:t>
            </a:r>
            <a:r>
              <a:rPr lang="zh-CN" altLang="en-US" dirty="0"/>
              <a:t>指令同时发射</a:t>
            </a:r>
            <a:endParaRPr lang="en-US" altLang="zh-CN" dirty="0"/>
          </a:p>
        </p:txBody>
      </p:sp>
      <p:pic>
        <p:nvPicPr>
          <p:cNvPr id="8" name="内容占位符 3">
            <a:extLst>
              <a:ext uri="{FF2B5EF4-FFF2-40B4-BE49-F238E27FC236}">
                <a16:creationId xmlns:a16="http://schemas.microsoft.com/office/drawing/2014/main" id="{07749EE4-2A6E-CD5C-CF48-C0F4F3DB405B}"/>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36784" t="8034" b="13121"/>
          <a:stretch/>
        </p:blipFill>
        <p:spPr>
          <a:xfrm>
            <a:off x="6172202" y="1065131"/>
            <a:ext cx="5642330" cy="4875387"/>
          </a:xfrm>
          <a:prstGeom prst="rect">
            <a:avLst/>
          </a:prstGeom>
        </p:spPr>
      </p:pic>
    </p:spTree>
    <p:extLst>
      <p:ext uri="{BB962C8B-B14F-4D97-AF65-F5344CB8AC3E}">
        <p14:creationId xmlns:p14="http://schemas.microsoft.com/office/powerpoint/2010/main" val="27481227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5B4ACE-52F3-AB6B-0A08-C7736061D45F}"/>
              </a:ext>
            </a:extLst>
          </p:cNvPr>
          <p:cNvSpPr>
            <a:spLocks noGrp="1"/>
          </p:cNvSpPr>
          <p:nvPr>
            <p:ph type="title"/>
          </p:nvPr>
        </p:nvSpPr>
        <p:spPr/>
        <p:txBody>
          <a:bodyPr/>
          <a:lstStyle/>
          <a:p>
            <a:r>
              <a:rPr lang="zh-CN" altLang="en-US" dirty="0"/>
              <a:t>数据前递</a:t>
            </a:r>
          </a:p>
        </p:txBody>
      </p:sp>
      <p:sp>
        <p:nvSpPr>
          <p:cNvPr id="4" name="内容占位符 3">
            <a:extLst>
              <a:ext uri="{FF2B5EF4-FFF2-40B4-BE49-F238E27FC236}">
                <a16:creationId xmlns:a16="http://schemas.microsoft.com/office/drawing/2014/main" id="{91328A26-7C90-75A2-7DF3-AEA6E5E179BE}"/>
              </a:ext>
            </a:extLst>
          </p:cNvPr>
          <p:cNvSpPr>
            <a:spLocks noGrp="1"/>
          </p:cNvSpPr>
          <p:nvPr>
            <p:ph sz="half" idx="1"/>
          </p:nvPr>
        </p:nvSpPr>
        <p:spPr>
          <a:xfrm>
            <a:off x="838200" y="1825625"/>
            <a:ext cx="5181599" cy="4351338"/>
          </a:xfrm>
        </p:spPr>
        <p:txBody>
          <a:bodyPr>
            <a:normAutofit/>
          </a:bodyPr>
          <a:lstStyle/>
          <a:p>
            <a:r>
              <a:rPr lang="zh-CN" altLang="en-US" dirty="0"/>
              <a:t> </a:t>
            </a:r>
            <a:r>
              <a:rPr lang="en-US" altLang="zh-CN" dirty="0"/>
              <a:t>ALU </a:t>
            </a:r>
            <a:r>
              <a:rPr lang="zh-CN" altLang="en-US" dirty="0"/>
              <a:t>的运算结果和位于 </a:t>
            </a:r>
            <a:r>
              <a:rPr lang="en-US" altLang="zh-CN" dirty="0"/>
              <a:t>WB </a:t>
            </a:r>
            <a:r>
              <a:rPr lang="zh-CN" altLang="en-US" dirty="0"/>
              <a:t>阶段寄存器的数据直接前递到 </a:t>
            </a:r>
            <a:r>
              <a:rPr lang="en-US" altLang="zh-CN" dirty="0"/>
              <a:t>RO </a:t>
            </a:r>
            <a:r>
              <a:rPr lang="zh-CN" altLang="en-US" dirty="0"/>
              <a:t>阶段</a:t>
            </a:r>
            <a:endParaRPr lang="en-US" altLang="zh-CN" dirty="0"/>
          </a:p>
          <a:p>
            <a:r>
              <a:rPr lang="zh-CN" altLang="en-US" dirty="0"/>
              <a:t>访存的结果在 </a:t>
            </a:r>
            <a:r>
              <a:rPr lang="en-US" altLang="zh-CN" dirty="0"/>
              <a:t>RO </a:t>
            </a:r>
            <a:r>
              <a:rPr lang="zh-CN" altLang="en-US" dirty="0"/>
              <a:t>阶段进行预测并前递到 </a:t>
            </a:r>
            <a:r>
              <a:rPr lang="en-US" altLang="zh-CN" dirty="0"/>
              <a:t>EX1 </a:t>
            </a:r>
            <a:r>
              <a:rPr lang="zh-CN" altLang="en-US" dirty="0"/>
              <a:t>阶段</a:t>
            </a:r>
            <a:endParaRPr lang="en-US" altLang="zh-CN" dirty="0"/>
          </a:p>
          <a:p>
            <a:pPr marL="0" indent="0">
              <a:buNone/>
            </a:pPr>
            <a:endParaRPr lang="en-US" altLang="zh-CN" dirty="0"/>
          </a:p>
          <a:p>
            <a:r>
              <a:rPr lang="zh-CN" altLang="en-US" dirty="0"/>
              <a:t>出于时序考虑，访存指令的基地址寄存器只能在 </a:t>
            </a:r>
            <a:r>
              <a:rPr lang="en-US" altLang="zh-CN" dirty="0"/>
              <a:t>RO </a:t>
            </a:r>
            <a:r>
              <a:rPr lang="zh-CN" altLang="en-US" dirty="0"/>
              <a:t>阶段前递，不允许在 </a:t>
            </a:r>
            <a:r>
              <a:rPr lang="en-US" altLang="zh-CN" dirty="0"/>
              <a:t>EX1 </a:t>
            </a:r>
            <a:r>
              <a:rPr lang="zh-CN" altLang="en-US" dirty="0"/>
              <a:t>阶段前递</a:t>
            </a:r>
            <a:endParaRPr lang="en-US" altLang="zh-CN" dirty="0"/>
          </a:p>
        </p:txBody>
      </p:sp>
      <p:pic>
        <p:nvPicPr>
          <p:cNvPr id="8" name="内容占位符 3">
            <a:extLst>
              <a:ext uri="{FF2B5EF4-FFF2-40B4-BE49-F238E27FC236}">
                <a16:creationId xmlns:a16="http://schemas.microsoft.com/office/drawing/2014/main" id="{07749EE4-2A6E-CD5C-CF48-C0F4F3DB405B}"/>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36784" t="8034" b="13121"/>
          <a:stretch/>
        </p:blipFill>
        <p:spPr>
          <a:xfrm>
            <a:off x="6172202" y="1065131"/>
            <a:ext cx="5642330" cy="4875387"/>
          </a:xfrm>
          <a:prstGeom prst="rect">
            <a:avLst/>
          </a:prstGeom>
        </p:spPr>
      </p:pic>
    </p:spTree>
    <p:extLst>
      <p:ext uri="{BB962C8B-B14F-4D97-AF65-F5344CB8AC3E}">
        <p14:creationId xmlns:p14="http://schemas.microsoft.com/office/powerpoint/2010/main" val="285644989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font">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1741</TotalTime>
  <Words>1638</Words>
  <Application>Microsoft Office PowerPoint</Application>
  <PresentationFormat>宽屏</PresentationFormat>
  <Paragraphs>150</Paragraphs>
  <Slides>23</Slides>
  <Notes>12</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23</vt:i4>
      </vt:variant>
    </vt:vector>
  </HeadingPairs>
  <TitlesOfParts>
    <vt:vector size="28" baseType="lpstr">
      <vt:lpstr>等线</vt:lpstr>
      <vt:lpstr>微软雅黑</vt:lpstr>
      <vt:lpstr>Arial</vt:lpstr>
      <vt:lpstr>Consolas</vt:lpstr>
      <vt:lpstr>Office 主题​​</vt:lpstr>
      <vt:lpstr>第七届“龙芯杯”全国大学生计算机系统能力培养大赛</vt:lpstr>
      <vt:lpstr>内容</vt:lpstr>
      <vt:lpstr>一、CPU整体架构</vt:lpstr>
      <vt:lpstr>概述</vt:lpstr>
      <vt:lpstr>性能测试结果</vt:lpstr>
      <vt:lpstr>整体架构图</vt:lpstr>
      <vt:lpstr>前端部分</vt:lpstr>
      <vt:lpstr>后端部分</vt:lpstr>
      <vt:lpstr>数据前递</vt:lpstr>
      <vt:lpstr>双发射逻辑</vt:lpstr>
      <vt:lpstr>二、各组件设计方案</vt:lpstr>
      <vt:lpstr>指令队列</vt:lpstr>
      <vt:lpstr>分支预测</vt:lpstr>
      <vt:lpstr>Cache</vt:lpstr>
      <vt:lpstr>TLB</vt:lpstr>
      <vt:lpstr>三、系统演示</vt:lpstr>
      <vt:lpstr>系统演示 —— PMON</vt:lpstr>
      <vt:lpstr>系统演示 —— Linux</vt:lpstr>
      <vt:lpstr>系统演示 —— 移植lighttpd</vt:lpstr>
      <vt:lpstr>四、总结与反思</vt:lpstr>
      <vt:lpstr>项目亮点</vt:lpstr>
      <vt:lpstr>反思</vt:lpstr>
      <vt:lpstr>感谢聆听 望各位评委老师批评指正</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第五届“龙芯杯”全国大学生计算机系统能力培养大赛</dc:title>
  <dc:creator>任 飞</dc:creator>
  <cp:lastModifiedBy>任 飞</cp:lastModifiedBy>
  <cp:revision>38</cp:revision>
  <dcterms:created xsi:type="dcterms:W3CDTF">2023-08-19T07:03:04Z</dcterms:created>
  <dcterms:modified xsi:type="dcterms:W3CDTF">2023-08-21T06:43:07Z</dcterms:modified>
</cp:coreProperties>
</file>

<file path=docProps/thumbnail.jpeg>
</file>